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521" r:id="rId10"/>
    <p:sldId id="522" r:id="rId11"/>
    <p:sldId id="523" r:id="rId12"/>
    <p:sldId id="529" r:id="rId13"/>
    <p:sldId id="524" r:id="rId14"/>
    <p:sldId id="525" r:id="rId15"/>
    <p:sldId id="526" r:id="rId16"/>
    <p:sldId id="527" r:id="rId17"/>
    <p:sldId id="528" r:id="rId18"/>
    <p:sldId id="427" r:id="rId19"/>
  </p:sldIdLst>
  <p:sldSz cx="12192000" cy="6858000"/>
  <p:notesSz cx="6858000" cy="9144000"/>
  <p:embeddedFontLst>
    <p:embeddedFont>
      <p:font typeface="方正宋黑_GBK" pitchFamily="65" charset="-122"/>
      <p:regular r:id="rId20"/>
    </p:embeddedFont>
    <p:embeddedFont>
      <p:font typeface="方正大标宋简体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黑体_GBK" pitchFamily="65" charset="-122"/>
      <p:regular r:id="rId24"/>
    </p:embeddedFont>
    <p:embeddedFont>
      <p:font typeface="NEU-BKB" charset="-122"/>
      <p:regular r:id="rId25"/>
      <p:italic r:id="rId26"/>
    </p:embeddedFont>
    <p:embeddedFont>
      <p:font typeface="楷体" charset="-122"/>
      <p:regular r:id="rId27"/>
    </p:embeddedFon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方正小标宋_GBK" pitchFamily="65" charset="-122"/>
      <p:regular r:id="rId32"/>
    </p:embeddedFont>
    <p:embeddedFont>
      <p:font typeface="方正仿宋_GBK" pitchFamily="65" charset="-122"/>
      <p:regular r:id="rId33"/>
    </p:embeddedFont>
    <p:embeddedFont>
      <p:font typeface="方正隶变_GBK" pitchFamily="65" charset="-122"/>
      <p:regular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b="1" dirty="0" smtClean="0">
                <a:latin typeface="方正大标宋简体" charset="-122"/>
                <a:ea typeface="方正大标宋简体" charset="-122"/>
              </a:rPr>
              <a:t>第</a:t>
            </a:r>
            <a:r>
              <a:rPr lang="zh-CN" altLang="en-US" sz="6000" b="1" dirty="0" smtClean="0">
                <a:latin typeface="方正大标宋简体" charset="-122"/>
                <a:ea typeface="方正大标宋简体" charset="-122"/>
              </a:rPr>
              <a:t>十模块综合训练</a:t>
            </a:r>
            <a:endParaRPr lang="zh-CN" altLang="zh-CN" sz="6000" b="1" dirty="0">
              <a:latin typeface="方正大标宋简体" charset="-122"/>
              <a:ea typeface="方正大标宋简体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1" y="861094"/>
            <a:ext cx="10684779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b="1" dirty="0">
                <a:latin typeface="Calibri"/>
                <a:ea typeface="宋体"/>
                <a:cs typeface="宋体"/>
              </a:rPr>
              <a:t>情境二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:Betty</a:t>
            </a:r>
            <a:r>
              <a:rPr lang="zh-CN" altLang="zh-CN" sz="3400" b="1" dirty="0">
                <a:latin typeface="Calibri"/>
                <a:ea typeface="宋体"/>
                <a:cs typeface="宋体"/>
              </a:rPr>
              <a:t>正在询问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Sam</a:t>
            </a:r>
            <a:r>
              <a:rPr lang="zh-CN" altLang="zh-CN" sz="3400" b="1" dirty="0">
                <a:latin typeface="Calibri"/>
                <a:ea typeface="宋体"/>
                <a:cs typeface="宋体"/>
              </a:rPr>
              <a:t>旅游的事宜</a:t>
            </a:r>
            <a:r>
              <a:rPr lang="zh-CN" altLang="zh-CN" sz="3400" b="1" dirty="0">
                <a:latin typeface="Calibri"/>
                <a:ea typeface="NEU-BKB"/>
                <a:cs typeface="NEU-BKB"/>
              </a:rPr>
              <a:t>。</a:t>
            </a:r>
            <a:endParaRPr lang="zh-CN" altLang="zh-CN" sz="3400" b="1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任务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3: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请选择合适的选项补全对话。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400" spc="-150" dirty="0" err="1">
                <a:latin typeface="Times New Roman"/>
                <a:ea typeface="宋体"/>
              </a:rPr>
              <a:t>Betty:Are</a:t>
            </a:r>
            <a:r>
              <a:rPr lang="en-US" altLang="zh-CN" sz="3400" spc="-150" dirty="0">
                <a:latin typeface="Times New Roman"/>
                <a:ea typeface="宋体"/>
              </a:rPr>
              <a:t> you ready for your </a:t>
            </a:r>
            <a:r>
              <a:rPr lang="en-US" altLang="zh-CN" sz="3400" spc="-150" dirty="0" err="1">
                <a:latin typeface="Times New Roman"/>
                <a:ea typeface="宋体"/>
              </a:rPr>
              <a:t>trip,Sam</a:t>
            </a:r>
            <a:r>
              <a:rPr lang="en-US" altLang="zh-CN" sz="3400" spc="-15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4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Sam:I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think </a:t>
            </a:r>
            <a:r>
              <a:rPr lang="en-US" altLang="zh-CN" sz="3400" dirty="0" err="1">
                <a:latin typeface="Times New Roman"/>
                <a:ea typeface="宋体"/>
              </a:rPr>
              <a:t>so.But</a:t>
            </a:r>
            <a:r>
              <a:rPr lang="en-US" altLang="zh-CN" sz="3400" dirty="0">
                <a:latin typeface="Times New Roman"/>
                <a:ea typeface="宋体"/>
              </a:rPr>
              <a:t> it’s my first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time.I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feel nervous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Betty</a:t>
            </a:r>
            <a:r>
              <a:rPr lang="en-US" altLang="zh-CN" sz="3400" dirty="0">
                <a:latin typeface="Times New Roman"/>
                <a:ea typeface="宋体"/>
              </a:rPr>
              <a:t>:</a:t>
            </a:r>
            <a:r>
              <a:rPr lang="zh-CN" altLang="zh-CN" sz="3400" u="sng" dirty="0">
                <a:ea typeface="宋体"/>
                <a:cs typeface="宋体"/>
              </a:rPr>
              <a:t>①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I will give </a:t>
            </a:r>
            <a:r>
              <a:rPr lang="en-US" altLang="zh-CN" sz="3400" dirty="0" smtClean="0">
                <a:latin typeface="Times New Roman"/>
                <a:ea typeface="宋体"/>
              </a:rPr>
              <a:t>you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some </a:t>
            </a:r>
            <a:r>
              <a:rPr lang="en-US" altLang="zh-CN" sz="3400" dirty="0">
                <a:latin typeface="Times New Roman"/>
                <a:ea typeface="宋体"/>
              </a:rPr>
              <a:t>advice(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建议</a:t>
            </a:r>
            <a:r>
              <a:rPr lang="en-US" altLang="zh-CN" sz="3400" dirty="0">
                <a:latin typeface="Times New Roman"/>
                <a:ea typeface="宋体"/>
              </a:rPr>
              <a:t>).Where are you going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Sam</a:t>
            </a:r>
            <a:r>
              <a:rPr lang="en-US" altLang="zh-CN" sz="3400" dirty="0">
                <a:latin typeface="Times New Roman"/>
                <a:ea typeface="宋体"/>
              </a:rPr>
              <a:t>:</a:t>
            </a:r>
            <a:r>
              <a:rPr lang="zh-CN" altLang="zh-CN" sz="3400" u="sng" dirty="0">
                <a:ea typeface="宋体"/>
                <a:cs typeface="宋体"/>
              </a:rPr>
              <a:t>②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u="sng" dirty="0" smtClean="0">
                <a:latin typeface="Times New Roman"/>
                <a:ea typeface="宋体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7089762" y="1666241"/>
            <a:ext cx="4522819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latin typeface="Times New Roman"/>
                <a:ea typeface="宋体"/>
              </a:rPr>
              <a:t>A.To</a:t>
            </a:r>
            <a:r>
              <a:rPr lang="en-US" altLang="zh-CN" sz="3400" dirty="0">
                <a:latin typeface="Times New Roman"/>
                <a:ea typeface="宋体"/>
              </a:rPr>
              <a:t> the airport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are you going to take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C.It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will be all right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D.Who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is going to meet you at the airport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E.At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12</a:t>
            </a:r>
            <a:r>
              <a:rPr lang="zh-CN" altLang="zh-CN" sz="3400" dirty="0"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</a:rPr>
              <a:t>00.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7089762" y="1666241"/>
            <a:ext cx="4422153" cy="375487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94142" y="4524850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 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15362" y="6009148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 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014261" y="1062234"/>
            <a:ext cx="4422153" cy="375487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22652" y="1059066"/>
            <a:ext cx="4522819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latin typeface="Times New Roman"/>
                <a:ea typeface="宋体"/>
              </a:rPr>
              <a:t>A.To</a:t>
            </a:r>
            <a:r>
              <a:rPr lang="en-US" altLang="zh-CN" sz="3400" dirty="0">
                <a:latin typeface="Times New Roman"/>
                <a:ea typeface="宋体"/>
              </a:rPr>
              <a:t> the airport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are you going to take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C.It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will be all right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D.Who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is going to meet you at the airport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E.At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12</a:t>
            </a:r>
            <a:r>
              <a:rPr lang="zh-CN" altLang="zh-CN" sz="3400" dirty="0"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</a:rPr>
              <a:t>00.</a:t>
            </a:r>
            <a:endParaRPr lang="zh-CN" altLang="en-US" sz="3400" dirty="0"/>
          </a:p>
        </p:txBody>
      </p:sp>
      <p:sp>
        <p:nvSpPr>
          <p:cNvPr id="3" name="矩形 2"/>
          <p:cNvSpPr/>
          <p:nvPr/>
        </p:nvSpPr>
        <p:spPr>
          <a:xfrm>
            <a:off x="606802" y="879780"/>
            <a:ext cx="1049183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Betty:What</a:t>
            </a:r>
            <a:r>
              <a:rPr lang="en-US" altLang="zh-CN" sz="3400" dirty="0">
                <a:latin typeface="Times New Roman"/>
                <a:ea typeface="宋体"/>
              </a:rPr>
              <a:t> time is the plane </a:t>
            </a:r>
            <a:r>
              <a:rPr lang="en-US" altLang="zh-CN" sz="3400" dirty="0" smtClean="0">
                <a:latin typeface="Times New Roman"/>
                <a:ea typeface="宋体"/>
              </a:rPr>
              <a:t>going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to take off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起飞</a:t>
            </a:r>
            <a:r>
              <a:rPr lang="en-US" altLang="zh-CN" sz="3400" dirty="0" smtClean="0">
                <a:latin typeface="Times New Roman"/>
                <a:ea typeface="宋体"/>
              </a:rPr>
              <a:t>)?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Sam</a:t>
            </a:r>
            <a:r>
              <a:rPr lang="en-US" altLang="zh-CN" sz="3400" dirty="0">
                <a:latin typeface="Times New Roman"/>
                <a:ea typeface="宋体"/>
              </a:rPr>
              <a:t>:</a:t>
            </a:r>
            <a:r>
              <a:rPr lang="zh-CN" altLang="zh-CN" sz="3400" u="sng" dirty="0">
                <a:ea typeface="宋体"/>
                <a:cs typeface="宋体"/>
              </a:rPr>
              <a:t>③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u="sng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u="sng" dirty="0" smtClean="0">
                <a:latin typeface="Times New Roman"/>
                <a:ea typeface="宋体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u="sng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Betty:Don’t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late.You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need to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arrive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 the airport at 10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00 in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morning.</a:t>
            </a:r>
            <a:r>
              <a:rPr lang="zh-CN" altLang="zh-CN" sz="3400" u="sng" dirty="0">
                <a:latin typeface="Calibri"/>
                <a:ea typeface="宋体"/>
                <a:cs typeface="宋体"/>
              </a:rPr>
              <a:t>④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Sam:I’m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going to take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passport,my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ticket and my bag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38376" y="255321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18836" y="487987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014261" y="1062234"/>
            <a:ext cx="4422153" cy="375487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22652" y="1059066"/>
            <a:ext cx="4522819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latin typeface="Times New Roman"/>
                <a:ea typeface="宋体"/>
              </a:rPr>
              <a:t>A.To</a:t>
            </a:r>
            <a:r>
              <a:rPr lang="en-US" altLang="zh-CN" sz="3400" dirty="0">
                <a:latin typeface="Times New Roman"/>
                <a:ea typeface="宋体"/>
              </a:rPr>
              <a:t> the airport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B.What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are you going to take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C.It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will be all right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D.Who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is going to meet you at the airport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E.At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12</a:t>
            </a:r>
            <a:r>
              <a:rPr lang="zh-CN" altLang="zh-CN" sz="3400" dirty="0"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</a:rPr>
              <a:t>00.</a:t>
            </a:r>
            <a:endParaRPr lang="zh-CN" altLang="en-US" sz="3400" dirty="0"/>
          </a:p>
        </p:txBody>
      </p:sp>
      <p:sp>
        <p:nvSpPr>
          <p:cNvPr id="3" name="矩形 2"/>
          <p:cNvSpPr/>
          <p:nvPr/>
        </p:nvSpPr>
        <p:spPr>
          <a:xfrm>
            <a:off x="606802" y="879780"/>
            <a:ext cx="652384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Betty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u="sng" dirty="0">
                <a:latin typeface="Calibri"/>
                <a:ea typeface="宋体"/>
                <a:cs typeface="宋体"/>
              </a:rPr>
              <a:t>⑤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Sam:My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cousin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Betty:Don’t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forget to tell him the landing time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落地时间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).Safe trip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Sam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58014" y="984274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D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614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2305" y="861094"/>
            <a:ext cx="10584110" cy="5698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b="1" dirty="0">
                <a:latin typeface="Calibri"/>
                <a:ea typeface="宋体"/>
                <a:cs typeface="宋体"/>
              </a:rPr>
              <a:t>情境三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latin typeface="Calibri"/>
                <a:ea typeface="宋体"/>
                <a:cs typeface="宋体"/>
              </a:rPr>
              <a:t>中午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,Sam</a:t>
            </a:r>
            <a:r>
              <a:rPr lang="zh-CN" altLang="zh-CN" sz="3400" b="1" dirty="0">
                <a:latin typeface="Calibri"/>
                <a:ea typeface="宋体"/>
                <a:cs typeface="宋体"/>
              </a:rPr>
              <a:t>已经登机了</a:t>
            </a:r>
            <a:r>
              <a:rPr lang="zh-CN" altLang="zh-CN" sz="3400" b="1" dirty="0">
                <a:latin typeface="Calibri"/>
                <a:ea typeface="NEU-BKB"/>
                <a:cs typeface="NEU-BKB"/>
              </a:rPr>
              <a:t>。</a:t>
            </a:r>
            <a:endParaRPr lang="zh-CN" altLang="zh-CN" sz="3400" b="1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Good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morning,ladies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gentlemen(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先生们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).This is your captain(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机长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speaking.Welcome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aboard Flight CA981(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乘坐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CA981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航班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from London 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Beijing.Now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it is a quarter 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twelve,and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our plane is going to take off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起飞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in ten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minutes.It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take us ten hours and a half to get 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Beijing.You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going to have lunch and dinner on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plane.The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weather in Beijing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sunny.Hope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 have a good trip.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61094"/>
            <a:ext cx="1086094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阅读广播内容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Who is speaking?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A.Ladies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B.Gentlemen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captain.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plane is flying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A.Beijing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B.London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C.Shanghai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How many hours will the flight take?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A.11.5 hours.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B.12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hours.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C.10.5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hours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1562" y="18308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1732" y="33463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3754" y="488516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1635" y="861094"/>
            <a:ext cx="1086094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 they have lunch on the plane?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A.Yes,they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B.No,they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can’t.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don’t know.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⑤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weather in Beijing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A.fine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B.cloudy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C.rainy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0762" y="10189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0761" y="25879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70418"/>
            <a:ext cx="10743501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latin typeface="Calibri"/>
                <a:ea typeface="宋体"/>
                <a:cs typeface="宋体"/>
              </a:rPr>
              <a:t>情境四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:Your</a:t>
            </a:r>
            <a:r>
              <a:rPr lang="en-US" altLang="zh-CN" sz="3400" b="1" dirty="0">
                <a:latin typeface="Times New Roman"/>
                <a:ea typeface="方正宋黑_GBK"/>
                <a:cs typeface="Times New Roman"/>
              </a:rPr>
              <a:t> 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trip...</a:t>
            </a:r>
            <a:endParaRPr lang="zh-CN" altLang="zh-CN" sz="3400" b="1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请你以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的名义给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Sam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发一封电子邮件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告诉他你的暑假计划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要求不少于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句话。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问题提示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:1.Where are you going?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2.Where is it?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3.Who’s going with you?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4.How are you going there?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5.What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 going to do 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1636" y="870418"/>
            <a:ext cx="10743501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Dear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Sam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endParaRPr lang="en-US" altLang="zh-CN" sz="3400" dirty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endParaRPr lang="en-US" altLang="zh-CN" sz="3400" dirty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Love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2680" y="1589810"/>
            <a:ext cx="10832014" cy="367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4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I’m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Beijing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with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parents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summer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holiday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 lvl="0">
              <a:lnSpc>
                <a:spcPct val="14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It’s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north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of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China.I’m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plane.I’m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visit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Great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Wall.It’s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long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old.And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I’m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visit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aunt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Beijing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too.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4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hope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have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good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time.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862678"/>
            <a:ext cx="1085255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一、根据提示写单词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补全对话或句子。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1.—Chen Lin is going to the UK next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week.Is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she ready for the trip?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No,she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isn’t.She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feels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n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W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 going to get up tomorrow morning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Daming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 seven o’clock.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90562" y="3306028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ervous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1472" y="4080525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83893"/>
            <a:ext cx="10626056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3.There are lots of tall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b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,cars and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6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people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the big city. 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6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4.Remember to bring your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p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6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airport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6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</a:rPr>
              <a:t>5.The film comes to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</a:rPr>
              <a:t>e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and</a:t>
            </a:r>
          </a:p>
          <a:p>
            <a:pPr>
              <a:lnSpc>
                <a:spcPct val="16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 want to watch it again soon.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3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12238" y="897111"/>
            <a:ext cx="2050458" cy="17569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12635" y="1009728"/>
            <a:ext cx="15921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uildings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83520" y="2654056"/>
            <a:ext cx="14221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assport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236.jpeg"/>
          <p:cNvPicPr/>
          <p:nvPr/>
        </p:nvPicPr>
        <p:blipFill rotWithShape="1">
          <a:blip r:embed="rId5"/>
          <a:srcRect l="13241" r="17119"/>
          <a:stretch/>
        </p:blipFill>
        <p:spPr>
          <a:xfrm>
            <a:off x="7877263" y="2288501"/>
            <a:ext cx="1474690" cy="1814448"/>
          </a:xfrm>
          <a:prstGeom prst="rect">
            <a:avLst/>
          </a:prstGeom>
        </p:spPr>
      </p:pic>
      <p:pic>
        <p:nvPicPr>
          <p:cNvPr id="11" name="image23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423375" y="4384216"/>
            <a:ext cx="2088863" cy="178985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500432" y="435790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nd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46290"/>
            <a:ext cx="10760280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 bird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English.It’s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very clever.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A.says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B.speaks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C.talks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)2.Peter likes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food.He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doesn’t like English food.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A.American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B.America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C.the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US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3.We will have a rest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A.yesterday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B.now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C.soon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7789" y="245226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9499" y="38809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3544" y="53142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8414" y="846290"/>
            <a:ext cx="1055894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)4.There are lots of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 our city.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A.car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B.bus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C.taxis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)5.I went to the US and visited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A.Beijing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B.New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York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C.London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4011" y="10132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8730" y="256201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70580"/>
            <a:ext cx="1094705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情境一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The</a:t>
            </a:r>
            <a:r>
              <a:rPr lang="en-US" altLang="zh-CN" sz="3400" b="1" dirty="0">
                <a:latin typeface="Times New Roman"/>
                <a:ea typeface="方正宋黑_GBK"/>
                <a:cs typeface="Times New Roman"/>
              </a:rPr>
              <a:t> 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summer</a:t>
            </a:r>
            <a:r>
              <a:rPr lang="en-US" altLang="zh-CN" sz="3400" b="1" dirty="0">
                <a:latin typeface="Times New Roman"/>
                <a:ea typeface="方正宋黑_GBK"/>
                <a:cs typeface="Times New Roman"/>
              </a:rPr>
              <a:t> 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holiday</a:t>
            </a:r>
            <a:r>
              <a:rPr lang="en-US" altLang="zh-CN" sz="3400" b="1" dirty="0">
                <a:latin typeface="Times New Roman"/>
                <a:ea typeface="方正宋黑_GBK"/>
                <a:cs typeface="Times New Roman"/>
              </a:rPr>
              <a:t> 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b="1" dirty="0">
                <a:latin typeface="Times New Roman"/>
                <a:ea typeface="方正宋黑_GBK"/>
                <a:cs typeface="Times New Roman"/>
              </a:rPr>
              <a:t> </a:t>
            </a:r>
            <a:r>
              <a:rPr lang="en-US" altLang="zh-CN" sz="3400" b="1" dirty="0" err="1">
                <a:latin typeface="Times New Roman"/>
                <a:ea typeface="宋体"/>
                <a:cs typeface="Times New Roman"/>
              </a:rPr>
              <a:t>coming.Sam</a:t>
            </a:r>
            <a:r>
              <a:rPr lang="en-US" altLang="zh-CN" sz="3400" b="1" dirty="0">
                <a:latin typeface="Times New Roman"/>
                <a:ea typeface="方正宋黑_GBK"/>
                <a:cs typeface="Times New Roman"/>
              </a:rPr>
              <a:t> </a:t>
            </a:r>
            <a:r>
              <a:rPr lang="en-US" altLang="zh-CN" sz="3400" b="1" dirty="0" smtClean="0">
                <a:latin typeface="Times New Roman"/>
                <a:ea typeface="宋体"/>
                <a:cs typeface="Times New Roman"/>
              </a:rPr>
              <a:t>is making</a:t>
            </a:r>
            <a:r>
              <a:rPr lang="en-US" altLang="zh-CN" sz="3400" b="1" dirty="0" smtClean="0">
                <a:latin typeface="Times New Roman"/>
                <a:ea typeface="方正宋黑_GBK"/>
                <a:cs typeface="Times New Roman"/>
              </a:rPr>
              <a:t> 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b="1" dirty="0">
                <a:latin typeface="Times New Roman"/>
                <a:ea typeface="方正宋黑_GBK"/>
                <a:cs typeface="Times New Roman"/>
              </a:rPr>
              <a:t> </a:t>
            </a:r>
            <a:r>
              <a:rPr lang="en-US" altLang="zh-CN" sz="3400" b="1" dirty="0">
                <a:latin typeface="Times New Roman"/>
                <a:ea typeface="宋体"/>
                <a:cs typeface="Times New Roman"/>
              </a:rPr>
              <a:t>plan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...</a:t>
            </a:r>
            <a:r>
              <a:rPr lang="en-US" altLang="zh-CN" sz="3400" b="1" dirty="0">
                <a:latin typeface="Times New Roman"/>
                <a:ea typeface="方正宋黑_GBK"/>
                <a:cs typeface="Times New Roman"/>
              </a:rPr>
              <a:t> </a:t>
            </a:r>
            <a:endParaRPr lang="zh-CN" altLang="zh-CN" sz="3400" b="1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summer holiday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coming.Everyone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wants to have a good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holiday.Sam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making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plan.He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going to have a trip 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Beijing,China.He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going to get there by plane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There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many famous places 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Beijing.He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visit the Great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Wall,Tian’anmen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Square,the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Palace Museum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and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3" y="879780"/>
            <a:ext cx="10852559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Beihai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Park.Sam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likes Chinese food very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much.He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will try Beijing roast duck 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北京烤鸭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) and other delicious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food.And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he is going to buy some presents for their friends.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During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</a:t>
            </a:r>
            <a:r>
              <a:rPr lang="en-US" altLang="zh-CN" sz="3400" dirty="0">
                <a:latin typeface="楷体" pitchFamily="49" charset="-122"/>
                <a:ea typeface="楷体" pitchFamily="49" charset="-122"/>
                <a:cs typeface="Times New Roman"/>
              </a:rPr>
              <a:t>……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期间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trip,he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know more about Chinese culture(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文化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).And he will have a good time.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1813998"/>
            <a:ext cx="2048981" cy="2290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399" y="1820411"/>
            <a:ext cx="2163747" cy="2283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6474" y="1807018"/>
            <a:ext cx="2164883" cy="2284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965" y="4292916"/>
            <a:ext cx="5559780" cy="2299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617099" y="987696"/>
            <a:ext cx="76226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根据短文内容把下列图片排序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80018" y="596579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03912" y="350100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76320" y="342900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59896" y="594928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03512" y="350100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66953"/>
            <a:ext cx="1076866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根据短文判断正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“T”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“F”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winter holiday is coming.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Sam will go to Beijing by train.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 won’t buy any presents for his friends.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He will know more about Chinese culture.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9015" y="187379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9015" y="256741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9015" y="342900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8761" y="418078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636</Words>
  <Application>Microsoft Office PowerPoint</Application>
  <PresentationFormat>自定义</PresentationFormat>
  <Paragraphs>167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方正宋黑_GBK</vt:lpstr>
      <vt:lpstr>方正大标宋简体</vt:lpstr>
      <vt:lpstr>微软雅黑</vt:lpstr>
      <vt:lpstr>方正黑体_GBK</vt:lpstr>
      <vt:lpstr>NEU-BKB</vt:lpstr>
      <vt:lpstr>楷体</vt:lpstr>
      <vt:lpstr>汉仪雅酷黑 95W</vt:lpstr>
      <vt:lpstr>Calibri</vt:lpstr>
      <vt:lpstr>方正小标宋_GBK</vt:lpstr>
      <vt:lpstr>Wingdings</vt:lpstr>
      <vt:lpstr>方正仿宋_GBK</vt:lpstr>
      <vt:lpstr>方正隶变_GBK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240</cp:revision>
  <dcterms:created xsi:type="dcterms:W3CDTF">2019-06-19T02:08:00Z</dcterms:created>
  <dcterms:modified xsi:type="dcterms:W3CDTF">2026-03-27T08:21:24Z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