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515" r:id="rId4"/>
    <p:sldId id="516" r:id="rId5"/>
    <p:sldId id="517" r:id="rId6"/>
    <p:sldId id="519" r:id="rId7"/>
    <p:sldId id="520" r:id="rId8"/>
    <p:sldId id="521" r:id="rId9"/>
    <p:sldId id="522" r:id="rId10"/>
    <p:sldId id="518" r:id="rId11"/>
    <p:sldId id="427" r:id="rId12"/>
  </p:sldIdLst>
  <p:sldSz cx="12192000" cy="6858000"/>
  <p:notesSz cx="6858000" cy="9144000"/>
  <p:embeddedFontLst>
    <p:embeddedFont>
      <p:font typeface="方正小标宋_GBK" pitchFamily="65" charset="-122"/>
      <p:regular r:id="rId13"/>
    </p:embeddedFont>
    <p:embeddedFont>
      <p:font typeface="方正黑体_GBK" pitchFamily="65" charset="-122"/>
      <p:regular r:id="rId14"/>
    </p:embeddedFont>
    <p:embeddedFont>
      <p:font typeface="方正大标宋_GBK" charset="-122"/>
      <p:regular r:id="rId15"/>
    </p:embeddedFont>
    <p:embeddedFont>
      <p:font typeface="NEU-BZ" pitchFamily="2" charset="-122"/>
      <p:regular r:id="rId16"/>
      <p:bold r:id="rId17"/>
      <p:italic r:id="rId18"/>
      <p:boldItalic r:id="rId19"/>
    </p:embeddedFont>
    <p:embeddedFont>
      <p:font typeface="方正书宋_GBK" pitchFamily="65" charset="-122"/>
      <p:regular r:id="rId20"/>
    </p:embeddedFont>
    <p:embeddedFont>
      <p:font typeface="方正隶变_GBK" charset="-122"/>
      <p:regular r:id="rId21"/>
    </p:embeddedFont>
    <p:embeddedFont>
      <p:font typeface="Calibri" pitchFamily="34" charset="0"/>
      <p:regular r:id="rId22"/>
      <p:bold r:id="rId23"/>
      <p:italic r:id="rId24"/>
      <p:boldItalic r:id="rId25"/>
    </p:embeddedFont>
    <p:embeddedFont>
      <p:font typeface="微软雅黑" pitchFamily="34" charset="-122"/>
      <p:regular r:id="rId26"/>
      <p:bold r:id="rId27"/>
    </p:embeddedFont>
    <p:embeddedFont>
      <p:font typeface="MS Mincho" pitchFamily="49" charset="-128"/>
      <p:regular r:id="rId28"/>
    </p:embeddedFont>
    <p:embeddedFont>
      <p:font typeface="方正大标宋简体" charset="-122"/>
      <p:regular r:id="rId29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>
        <p:scale>
          <a:sx n="100" d="100"/>
          <a:sy n="100" d="100"/>
        </p:scale>
        <p:origin x="-1062" y="-402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1.fntdata"/><Relationship Id="rId18" Type="http://schemas.openxmlformats.org/officeDocument/2006/relationships/font" Target="fonts/font6.fntdata"/><Relationship Id="rId26" Type="http://schemas.openxmlformats.org/officeDocument/2006/relationships/font" Target="fonts/font14.fntdata"/><Relationship Id="rId3" Type="http://schemas.openxmlformats.org/officeDocument/2006/relationships/slide" Target="slides/slide2.xml"/><Relationship Id="rId21" Type="http://schemas.openxmlformats.org/officeDocument/2006/relationships/font" Target="fonts/font9.fntdata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5.fntdata"/><Relationship Id="rId25" Type="http://schemas.openxmlformats.org/officeDocument/2006/relationships/font" Target="fonts/font13.fntdata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font" Target="fonts/font4.fntdata"/><Relationship Id="rId20" Type="http://schemas.openxmlformats.org/officeDocument/2006/relationships/font" Target="fonts/font8.fntdata"/><Relationship Id="rId29" Type="http://schemas.openxmlformats.org/officeDocument/2006/relationships/font" Target="fonts/font17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2.fntdata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font" Target="fonts/font3.fntdata"/><Relationship Id="rId23" Type="http://schemas.openxmlformats.org/officeDocument/2006/relationships/font" Target="fonts/font11.fntdata"/><Relationship Id="rId28" Type="http://schemas.openxmlformats.org/officeDocument/2006/relationships/font" Target="fonts/font16.fntdata"/><Relationship Id="rId10" Type="http://schemas.openxmlformats.org/officeDocument/2006/relationships/slide" Target="slides/slide9.xml"/><Relationship Id="rId19" Type="http://schemas.openxmlformats.org/officeDocument/2006/relationships/font" Target="fonts/font7.fntdata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2.fntdata"/><Relationship Id="rId22" Type="http://schemas.openxmlformats.org/officeDocument/2006/relationships/font" Target="fonts/font10.fntdata"/><Relationship Id="rId27" Type="http://schemas.openxmlformats.org/officeDocument/2006/relationships/font" Target="fonts/font15.fntdata"/><Relationship Id="rId30" Type="http://schemas.openxmlformats.org/officeDocument/2006/relationships/commentAuthors" Target="commentAuthor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2026/3/20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3.xml"/><Relationship Id="rId4" Type="http://schemas.openxmlformats.org/officeDocument/2006/relationships/image" Target="../media/image11.ti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5.xml"/><Relationship Id="rId1" Type="http://schemas.openxmlformats.org/officeDocument/2006/relationships/tags" Target="../tags/tag74.xml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Relationship Id="rId5" Type="http://schemas.openxmlformats.org/officeDocument/2006/relationships/image" Target="../media/image8.tif"/><Relationship Id="rId4" Type="http://schemas.openxmlformats.org/officeDocument/2006/relationships/image" Target="../media/image7.t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Relationship Id="rId5" Type="http://schemas.openxmlformats.org/officeDocument/2006/relationships/image" Target="../media/image10.tif"/><Relationship Id="rId4" Type="http://schemas.openxmlformats.org/officeDocument/2006/relationships/image" Target="../media/image9.t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332786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zh-CN" sz="5600" b="1" dirty="0">
                <a:latin typeface="Times New Roman" pitchFamily="18" charset="0"/>
                <a:ea typeface="方正大标宋_GBK" panose="03000509000000000000" pitchFamily="65" charset="-122"/>
                <a:cs typeface="Times New Roman" pitchFamily="18" charset="0"/>
              </a:rPr>
              <a:t> Unit 2  </a:t>
            </a:r>
            <a:r>
              <a:rPr lang="en-US" altLang="zh-CN" sz="5600" b="1" dirty="0" smtClean="0">
                <a:latin typeface="Times New Roman" pitchFamily="18" charset="0"/>
                <a:ea typeface="方正大标宋_GBK" panose="03000509000000000000" pitchFamily="65" charset="-122"/>
                <a:cs typeface="Times New Roman" pitchFamily="18" charset="0"/>
              </a:rPr>
              <a:t>It’s too big for you.</a:t>
            </a:r>
            <a:endParaRPr lang="zh-CN" altLang="en-US" sz="56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方正大标宋_GBK" panose="03000509000000000000" pitchFamily="65" charset="-122"/>
              <a:cs typeface="Times New Roman" pitchFamily="18" charset="0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16300" y="3693413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702437" y="4263973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56965" y="4279362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五年级英语下册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3BB5BA80-9753-757A-7D9A-8F60662E6021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8" name="image31.jpeg">
            <a:extLst>
              <a:ext uri="{FF2B5EF4-FFF2-40B4-BE49-F238E27FC236}">
                <a16:creationId xmlns:a16="http://schemas.microsoft.com/office/drawing/2014/main" xmlns="" id="{F26DE1C1-30B6-4E3C-9009-99272B6DBC89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475764" y="920083"/>
            <a:ext cx="3262836" cy="60003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90549" y="1520122"/>
            <a:ext cx="10810875" cy="50367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5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选择合适的单词补全短文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并把编号写在横线上。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 algn="ctr">
              <a:lnSpc>
                <a:spcPct val="135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A.on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B.small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C.at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D.buy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E.for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35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Lingling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wants to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1.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skirt.She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is in the clothes shop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now.There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are lots of clothes in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it.Look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2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.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this blue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skirt.It’s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nice.It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has got rabbits(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兔子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3.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</a:t>
            </a: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it.But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it’s too big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4.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her.She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takes a 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5.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one.She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likes it very much. 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56866" y="2343150"/>
            <a:ext cx="10444558" cy="62865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065522" y="2970411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D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935170" y="3730726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656322" y="4344890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660783" y="5056386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E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771282" y="5056386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652769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五年级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9" name="image4.jpeg">
            <a:extLst>
              <a:ext uri="{FF2B5EF4-FFF2-40B4-BE49-F238E27FC236}">
                <a16:creationId xmlns="" xmlns:a16="http://schemas.microsoft.com/office/drawing/2014/main" id="{E779C646-829E-4DAD-A117-4A9806674BD2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505460" y="930731"/>
            <a:ext cx="4007273" cy="64608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581" y="1576820"/>
            <a:ext cx="10743501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一、选出与所给单词画线部分发音相同的一项。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     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)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1.g</a:t>
            </a:r>
            <a:r>
              <a:rPr lang="en-US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oo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d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Times New Roman"/>
                <a:cs typeface="Times New Roman"/>
              </a:rPr>
              <a:t> 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A.sch</a:t>
            </a:r>
            <a:r>
              <a:rPr lang="en-US" altLang="zh-CN" sz="3400" u="sng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oo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l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Times New Roman"/>
                <a:cs typeface="Times New Roman"/>
              </a:rPr>
              <a:t> 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B.l</a:t>
            </a:r>
            <a:r>
              <a:rPr lang="en-US" altLang="zh-CN" sz="3400" u="sng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oo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k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　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C.t</a:t>
            </a:r>
            <a:r>
              <a:rPr lang="en-US" altLang="zh-CN" sz="3400" u="sng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oo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     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)2.t</a:t>
            </a:r>
            <a:r>
              <a:rPr lang="en-US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oy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A.b</a:t>
            </a:r>
            <a:r>
              <a:rPr lang="en-US" altLang="zh-CN" sz="3400" u="sng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uy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 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B.b</a:t>
            </a:r>
            <a:r>
              <a:rPr lang="en-US" altLang="zh-CN" sz="3400" u="sng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oy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C.fl</a:t>
            </a:r>
            <a:r>
              <a:rPr lang="en-US" altLang="zh-CN" sz="3400" u="sng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ow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er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)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3.b</a:t>
            </a:r>
            <a:r>
              <a:rPr lang="en-US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oa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t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A.c</a:t>
            </a:r>
            <a:r>
              <a:rPr lang="en-US" altLang="zh-CN" sz="3400" u="sng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oa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t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B.s</a:t>
            </a:r>
            <a:r>
              <a:rPr lang="en-US" altLang="zh-CN" sz="3400" u="sng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ou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p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C.ab</a:t>
            </a:r>
            <a:r>
              <a:rPr lang="en-US" altLang="zh-CN" sz="3400" u="sng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ou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t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     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)4.h</a:t>
            </a:r>
            <a:r>
              <a:rPr lang="en-US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ar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d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A.qu</a:t>
            </a:r>
            <a:r>
              <a:rPr lang="en-US" altLang="zh-CN" sz="3400" u="sng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ar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ter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B.c</a:t>
            </a:r>
            <a:r>
              <a:rPr lang="en-US" altLang="zh-CN" sz="3400" u="sng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ar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d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C.w</a:t>
            </a:r>
            <a:r>
              <a:rPr lang="en-US" altLang="zh-CN" sz="3400" u="sng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ar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m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)5.f</a:t>
            </a:r>
            <a:r>
              <a:rPr lang="en-US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oo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d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A.aftern</a:t>
            </a:r>
            <a:r>
              <a:rPr lang="en-US" altLang="zh-CN" sz="3400" u="sng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oo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n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B.c</a:t>
            </a:r>
            <a:r>
              <a:rPr lang="en-US" altLang="zh-CN" sz="3400" u="sng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oo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k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C.b</a:t>
            </a:r>
            <a:r>
              <a:rPr lang="en-US" altLang="zh-CN" sz="3400" u="sng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oo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k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78587" y="2461727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52340" y="3274789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040317" y="4048560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084815" y="4784880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999366" y="5570537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10" grpId="0"/>
      <p:bldP spid="11" grpId="0"/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09874" y="875667"/>
            <a:ext cx="5961888" cy="81176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二、根据图片提示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补全句子。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6865" y="1552090"/>
            <a:ext cx="8465185" cy="19317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矩形 5"/>
          <p:cNvSpPr/>
          <p:nvPr/>
        </p:nvSpPr>
        <p:spPr>
          <a:xfrm>
            <a:off x="646112" y="3565524"/>
            <a:ext cx="10899776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1.This T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MS Mincho"/>
                <a:cs typeface="MS Mincho"/>
              </a:rPr>
              <a:t>⁃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shirt is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for the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monkey,but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it is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for the panda.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2.The bag is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for the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girl,but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it is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for the man.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743544" y="3684786"/>
            <a:ext cx="74251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big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9339979" y="3664347"/>
            <a:ext cx="113204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small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130235" y="5274072"/>
            <a:ext cx="122661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heavy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279441" y="5272683"/>
            <a:ext cx="98616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light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810926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651" y="961567"/>
            <a:ext cx="9048749" cy="21626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矩形 2"/>
          <p:cNvSpPr/>
          <p:nvPr/>
        </p:nvSpPr>
        <p:spPr>
          <a:xfrm>
            <a:off x="769936" y="3224509"/>
            <a:ext cx="10602913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3.Playing basketball is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for the tall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boy,but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it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is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for the short boy.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4.The dress is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for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her,but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it’s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for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me.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076744" y="3357959"/>
            <a:ext cx="96051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easy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81840" y="4102044"/>
            <a:ext cx="96051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hard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3480873" y="4856361"/>
            <a:ext cx="105830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short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615990" y="4875411"/>
            <a:ext cx="96051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long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52449" y="841079"/>
            <a:ext cx="10887076" cy="59523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三、选词填空。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有一项是多余的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and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new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heavy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broken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big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but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1.Your pen is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.You can use my pen.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2.My shoes are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.My mother bought them for me this morning.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3.The box is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.It’s not easy for you to carry.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4.I have many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books.I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want a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bag.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5.This book is big,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it looks heavy.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162050" y="1666875"/>
            <a:ext cx="9448800" cy="6477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187932" y="2398911"/>
            <a:ext cx="139653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broken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3673641" y="3121223"/>
            <a:ext cx="91082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new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107957" y="4572794"/>
            <a:ext cx="122661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heavy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157515" y="5294511"/>
            <a:ext cx="74251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big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177144" y="6026547"/>
            <a:ext cx="81464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and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81024" y="880055"/>
            <a:ext cx="10829926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四、给下列句子选择正确的答语。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方正书宋_GBK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书宋_GBK"/>
              </a:rPr>
              <a:t>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</a:rPr>
              <a:t>)1.I’ll buy you a new one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</a:rPr>
              <a:t>(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书宋_GBK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</a:rPr>
              <a:t>       )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</a:rPr>
              <a:t>2.Have you got a small one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</a:rPr>
              <a:t>?</a:t>
            </a:r>
          </a:p>
          <a:p>
            <a:pPr>
              <a:lnSpc>
                <a:spcPct val="150000"/>
              </a:lnSpc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</a:rPr>
              <a:t>(     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书宋_GBK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</a:rPr>
              <a:t>)3.Is your hat red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</a:rPr>
              <a:t>?</a:t>
            </a:r>
          </a:p>
          <a:p>
            <a:pPr>
              <a:lnSpc>
                <a:spcPct val="150000"/>
              </a:lnSpc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</a:rPr>
              <a:t>(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书宋_GBK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</a:rPr>
              <a:t>       )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</a:rPr>
              <a:t>4.Is your mother tall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</a:rPr>
              <a:t>?</a:t>
            </a:r>
          </a:p>
          <a:p>
            <a:pPr>
              <a:lnSpc>
                <a:spcPct val="150000"/>
              </a:lnSpc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</a:rPr>
              <a:t>(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书宋_GBK"/>
              </a:rPr>
              <a:t> 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</a:rPr>
              <a:t>)5.Can I have your library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</a:rPr>
              <a:t>card,please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</a:rPr>
              <a:t>?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endParaRPr lang="zh-CN" altLang="en-US" sz="3400" dirty="0"/>
          </a:p>
        </p:txBody>
      </p:sp>
      <p:sp>
        <p:nvSpPr>
          <p:cNvPr id="6" name="矩形 5"/>
          <p:cNvSpPr/>
          <p:nvPr/>
        </p:nvSpPr>
        <p:spPr>
          <a:xfrm>
            <a:off x="956865" y="1827411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993536" y="2588959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998715" y="3381375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</a:rPr>
              <a:t>E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93536" y="4151511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046975" y="4913511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</a:rPr>
              <a:t>D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477125" y="1204947"/>
            <a:ext cx="4010025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A.No,I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haven’t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B.Thank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you,Cindy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C.Yes,she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is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D.Yes.Here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you are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E.No,it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isn’t.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38175" y="875679"/>
            <a:ext cx="10572750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五、看图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根据首字母提示补全句子</a:t>
            </a:r>
            <a:r>
              <a:rPr lang="zh-CN" altLang="zh-CN" sz="3400" dirty="0" smtClean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。</a:t>
            </a:r>
            <a:endParaRPr lang="en-US" altLang="zh-CN" sz="3400" dirty="0" smtClean="0">
              <a:solidFill>
                <a:srgbClr val="000000"/>
              </a:solidFill>
              <a:latin typeface="Times New Roman"/>
              <a:ea typeface="方正黑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1.Look at the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sweater.It’s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 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endParaRPr lang="en-US" altLang="zh-CN" sz="3400" dirty="0" smtClean="0">
              <a:solidFill>
                <a:srgbClr val="000000"/>
              </a:solidFill>
              <a:latin typeface="Times New Roman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</a:rPr>
              <a:t>2.Look at the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</a:rPr>
              <a:t>bus.It’s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</a:rPr>
              <a:t> got four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</a:rPr>
              <a:t>w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</a:rPr>
              <a:t>.</a:t>
            </a:r>
            <a:endParaRPr lang="zh-CN" altLang="en-US" sz="3400" dirty="0"/>
          </a:p>
        </p:txBody>
      </p:sp>
      <p:sp>
        <p:nvSpPr>
          <p:cNvPr id="6" name="矩形 5"/>
          <p:cNvSpPr/>
          <p:nvPr/>
        </p:nvSpPr>
        <p:spPr>
          <a:xfrm>
            <a:off x="5782961" y="2528519"/>
            <a:ext cx="117852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err="1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roken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6688301" y="4102497"/>
            <a:ext cx="108234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</a:rPr>
              <a:t>heels</a:t>
            </a:r>
            <a:endParaRPr lang="zh-CN" altLang="en-US" dirty="0">
              <a:solidFill>
                <a:srgbClr val="E72582"/>
              </a:solidFill>
            </a:endParaRPr>
          </a:p>
        </p:txBody>
      </p:sp>
      <p:pic>
        <p:nvPicPr>
          <p:cNvPr id="9" name="image92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7622857" y="2385175"/>
            <a:ext cx="2047558" cy="1154819"/>
          </a:xfrm>
          <a:prstGeom prst="rect">
            <a:avLst/>
          </a:prstGeom>
        </p:spPr>
      </p:pic>
      <p:pic>
        <p:nvPicPr>
          <p:cNvPr id="10" name="image93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8606155" y="3873438"/>
            <a:ext cx="2128520" cy="114211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59066" y="1308769"/>
            <a:ext cx="10699241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dirty="0">
                <a:latin typeface="Times New Roman"/>
                <a:ea typeface="宋体"/>
              </a:rPr>
              <a:t>3.It’s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</a:rPr>
              <a:t>e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</a:t>
            </a:r>
            <a:r>
              <a:rPr lang="en-US" altLang="zh-CN" sz="3400" dirty="0" smtClean="0">
                <a:latin typeface="Times New Roman"/>
                <a:ea typeface="宋体"/>
              </a:rPr>
              <a:t>for </a:t>
            </a:r>
            <a:r>
              <a:rPr lang="en-US" altLang="zh-CN" sz="3400" dirty="0">
                <a:latin typeface="Times New Roman"/>
                <a:ea typeface="宋体"/>
              </a:rPr>
              <a:t>the </a:t>
            </a:r>
            <a:r>
              <a:rPr lang="en-US" altLang="zh-CN" sz="3400" dirty="0" smtClean="0">
                <a:latin typeface="Times New Roman"/>
                <a:ea typeface="宋体"/>
              </a:rPr>
              <a:t>monkey </a:t>
            </a:r>
            <a:r>
              <a:rPr lang="en-US" altLang="zh-CN" sz="3400" dirty="0">
                <a:latin typeface="Times New Roman"/>
                <a:ea typeface="宋体"/>
              </a:rPr>
              <a:t>to climb the tree</a:t>
            </a:r>
            <a:r>
              <a:rPr lang="en-US" altLang="zh-CN" sz="3400" dirty="0" smtClean="0">
                <a:latin typeface="Times New Roman"/>
                <a:ea typeface="宋体"/>
              </a:rPr>
              <a:t>.</a:t>
            </a:r>
          </a:p>
          <a:p>
            <a:pPr>
              <a:lnSpc>
                <a:spcPct val="150000"/>
              </a:lnSpc>
            </a:pPr>
            <a:endParaRPr lang="en-US" altLang="zh-CN" sz="3400" dirty="0" smtClean="0">
              <a:latin typeface="Times New Roman"/>
              <a:ea typeface="宋体"/>
            </a:endParaRPr>
          </a:p>
          <a:p>
            <a:pPr>
              <a:lnSpc>
                <a:spcPct val="150000"/>
              </a:lnSpc>
            </a:pPr>
            <a:r>
              <a:rPr lang="en-US" altLang="zh-CN" sz="3400" dirty="0" smtClean="0">
                <a:latin typeface="Times New Roman"/>
                <a:ea typeface="宋体"/>
              </a:rPr>
              <a:t>4.I </a:t>
            </a:r>
            <a:r>
              <a:rPr lang="en-US" altLang="zh-CN" sz="3400" dirty="0">
                <a:latin typeface="Times New Roman"/>
                <a:ea typeface="宋体"/>
              </a:rPr>
              <a:t>have got a new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</a:rPr>
              <a:t>u 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</a:rPr>
              <a:t>.</a:t>
            </a:r>
            <a:endParaRPr lang="zh-CN" altLang="en-US" sz="3400" dirty="0"/>
          </a:p>
        </p:txBody>
      </p:sp>
      <p:pic>
        <p:nvPicPr>
          <p:cNvPr id="8" name="image94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9067800" y="992071"/>
            <a:ext cx="1285873" cy="1418840"/>
          </a:xfrm>
          <a:prstGeom prst="rect">
            <a:avLst/>
          </a:prstGeom>
        </p:spPr>
      </p:pic>
      <p:pic>
        <p:nvPicPr>
          <p:cNvPr id="9" name="image95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6920229" y="2824593"/>
            <a:ext cx="1433195" cy="1208814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2321821" y="1417836"/>
            <a:ext cx="76655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err="1">
                <a:solidFill>
                  <a:srgbClr val="E72582"/>
                </a:solidFill>
                <a:latin typeface="Times New Roman"/>
                <a:ea typeface="宋体"/>
              </a:rPr>
              <a:t>asy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659741" y="2979936"/>
            <a:ext cx="151996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err="1">
                <a:solidFill>
                  <a:srgbClr val="E72582"/>
                </a:solidFill>
                <a:latin typeface="Times New Roman"/>
                <a:ea typeface="宋体"/>
              </a:rPr>
              <a:t>mbrella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38175" y="869756"/>
            <a:ext cx="10306050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六、用所给词的适当形式填空。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1.The T</a:t>
            </a:r>
            <a:r>
              <a:rPr lang="zh-CN" altLang="zh-CN" sz="3400" dirty="0">
                <a:latin typeface="Calibri"/>
                <a:ea typeface="MS Mincho"/>
                <a:cs typeface="MS Mincho"/>
              </a:rPr>
              <a:t>⁃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shirt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have) got a panda on it.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2.Your bag is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light.You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can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(take) it to China.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3.It’s got four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wheel).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4.This dress is too big for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(she).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5.It’s easy for you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(carry). 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312421" y="1732161"/>
            <a:ext cx="76655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has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5791200" y="2532261"/>
            <a:ext cx="91242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take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3380710" y="3283276"/>
            <a:ext cx="139653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wheels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637431" y="4094361"/>
            <a:ext cx="74251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her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349331" y="4865886"/>
            <a:ext cx="153118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to carry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240</TotalTime>
  <Words>289</Words>
  <Application>Microsoft Office PowerPoint</Application>
  <PresentationFormat>自定义</PresentationFormat>
  <Paragraphs>111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7" baseType="lpstr">
      <vt:lpstr>Arial</vt:lpstr>
      <vt:lpstr>宋体</vt:lpstr>
      <vt:lpstr>方正小标宋_GBK</vt:lpstr>
      <vt:lpstr>Wingdings</vt:lpstr>
      <vt:lpstr>方正黑体_GBK</vt:lpstr>
      <vt:lpstr>方正大标宋_GBK</vt:lpstr>
      <vt:lpstr>NEU-BZ</vt:lpstr>
      <vt:lpstr>方正书宋_GBK</vt:lpstr>
      <vt:lpstr>Times New Roman</vt:lpstr>
      <vt:lpstr>方正隶变_GBK</vt:lpstr>
      <vt:lpstr>Calibri</vt:lpstr>
      <vt:lpstr>微软雅黑</vt:lpstr>
      <vt:lpstr>汉仪雅酷黑 95W</vt:lpstr>
      <vt:lpstr>MS Mincho</vt:lpstr>
      <vt:lpstr>方正大标宋简体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Micorosoft</cp:lastModifiedBy>
  <cp:revision>235</cp:revision>
  <dcterms:created xsi:type="dcterms:W3CDTF">2019-06-19T02:08:00Z</dcterms:created>
  <dcterms:modified xsi:type="dcterms:W3CDTF">2026-03-20T00:07:51Z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