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427" r:id="rId7"/>
  </p:sldIdLst>
  <p:sldSz cx="12192000" cy="6858000"/>
  <p:notesSz cx="6858000" cy="9144000"/>
  <p:embeddedFontLst>
    <p:embeddedFont>
      <p:font typeface="方正隶变_GBK" charset="-122"/>
      <p:regular r:id="rId8"/>
    </p:embeddedFont>
    <p:embeddedFont>
      <p:font typeface="方正大标宋简体" charset="-122"/>
      <p:regular r:id="rId9"/>
    </p:embeddedFont>
    <p:embeddedFont>
      <p:font typeface="方正小标宋_GBK" pitchFamily="65" charset="-122"/>
      <p:regular r:id="rId10"/>
    </p:embeddedFont>
    <p:embeddedFont>
      <p:font typeface="方正黑体_GBK" pitchFamily="65" charset="-122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微软雅黑" pitchFamily="34" charset="-122"/>
      <p:regular r:id="rId16"/>
      <p:bold r:id="rId17"/>
    </p:embeddedFont>
    <p:embeddedFont>
      <p:font typeface="方正大标宋_GBK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5.TIF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38 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7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1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7" y="872370"/>
            <a:ext cx="10844170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一、补全对话。从方框中选择正确的句子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使对话通顺合理。</a:t>
            </a:r>
            <a:endParaRPr lang="zh-CN" altLang="zh-CN" sz="3400" spc="-15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Lily:Mike,look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at this photo.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1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</a:pPr>
            <a:r>
              <a:rPr lang="en-US" altLang="zh-CN" sz="3400" dirty="0" err="1">
                <a:latin typeface="Times New Roman"/>
                <a:ea typeface="宋体"/>
              </a:rPr>
              <a:t>Mike:They</a:t>
            </a:r>
            <a:r>
              <a:rPr lang="en-US" altLang="zh-CN" sz="3400" dirty="0">
                <a:latin typeface="Times New Roman"/>
                <a:ea typeface="宋体"/>
              </a:rPr>
              <a:t> are my parents. </a:t>
            </a:r>
            <a:endParaRPr lang="en-US" altLang="zh-CN" sz="3400" dirty="0" smtClean="0">
              <a:latin typeface="Times New Roman"/>
              <a:ea typeface="宋体"/>
            </a:endParaRPr>
          </a:p>
          <a:p>
            <a:pPr>
              <a:lnSpc>
                <a:spcPct val="12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Lily:</a:t>
            </a:r>
            <a:r>
              <a:rPr lang="en-US" altLang="zh-CN" sz="3400" u="sng" dirty="0" smtClean="0">
                <a:latin typeface="Times New Roman"/>
                <a:ea typeface="宋体"/>
              </a:rPr>
              <a:t>2.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2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Mike:He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is a teacher.</a:t>
            </a:r>
            <a:r>
              <a:rPr lang="en-US" altLang="zh-CN" sz="3400" u="sng" dirty="0">
                <a:latin typeface="Times New Roman"/>
                <a:ea typeface="宋体"/>
              </a:rPr>
              <a:t>3.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r>
              <a:rPr lang="en-US" altLang="zh-CN" sz="3400" dirty="0">
                <a:latin typeface="Times New Roman"/>
                <a:ea typeface="宋体"/>
              </a:rPr>
              <a:t> </a:t>
            </a:r>
            <a:endParaRPr lang="en-US" altLang="zh-CN" sz="3400" dirty="0" smtClean="0">
              <a:latin typeface="Times New Roman"/>
              <a:ea typeface="宋体"/>
            </a:endParaRPr>
          </a:p>
          <a:p>
            <a:pPr>
              <a:lnSpc>
                <a:spcPct val="12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Lily:</a:t>
            </a:r>
            <a:r>
              <a:rPr lang="en-US" altLang="zh-CN" sz="3400" u="sng" dirty="0" smtClean="0">
                <a:latin typeface="Times New Roman"/>
                <a:ea typeface="宋体"/>
              </a:rPr>
              <a:t>4</a:t>
            </a:r>
            <a:r>
              <a:rPr lang="en-US" altLang="zh-CN" sz="3400" u="sng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2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Mike:She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is a worker.</a:t>
            </a:r>
            <a:r>
              <a:rPr lang="en-US" altLang="zh-CN" sz="3400" u="sng" dirty="0">
                <a:latin typeface="Times New Roman"/>
                <a:ea typeface="宋体"/>
              </a:rPr>
              <a:t>5.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r>
              <a:rPr lang="en-US" altLang="zh-CN" sz="3400" dirty="0">
                <a:latin typeface="Times New Roman"/>
                <a:ea typeface="宋体"/>
              </a:rPr>
              <a:t> </a:t>
            </a:r>
            <a:endParaRPr lang="en-US" altLang="zh-CN" sz="3400" dirty="0" smtClean="0">
              <a:latin typeface="Times New Roman"/>
              <a:ea typeface="宋体"/>
            </a:endParaRPr>
          </a:p>
          <a:p>
            <a:pPr>
              <a:lnSpc>
                <a:spcPct val="12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Lily:Do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you love them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2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Mike:</a:t>
            </a:r>
            <a:r>
              <a:rPr lang="en-US" altLang="zh-CN" sz="3400" u="sng" dirty="0" smtClean="0">
                <a:latin typeface="Times New Roman"/>
                <a:ea typeface="宋体"/>
              </a:rPr>
              <a:t>6</a:t>
            </a:r>
            <a:r>
              <a:rPr lang="en-US" altLang="zh-CN" sz="3400" u="sng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  <a:endParaRPr lang="zh-CN" altLang="en-US" sz="34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95332" y="2231889"/>
            <a:ext cx="5320840" cy="4105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dirty="0" err="1">
                <a:latin typeface="Times New Roman"/>
                <a:ea typeface="宋体"/>
              </a:rPr>
              <a:t>A.He</a:t>
            </a:r>
            <a:r>
              <a:rPr lang="en-US" altLang="zh-CN" sz="3400" dirty="0">
                <a:latin typeface="Times New Roman"/>
                <a:ea typeface="宋体"/>
              </a:rPr>
              <a:t> works in a school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B.What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does your mother do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C.What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does your father do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D.Who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are they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E.Yes,of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course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F.She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works in a factory. 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6008687" y="15138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94067" y="274616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73859" y="336171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16556" y="398061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845994" y="4596170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25486" y="5834218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995332" y="2298583"/>
            <a:ext cx="5422085" cy="415118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9" y="861094"/>
            <a:ext cx="10852558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二、选择填空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根据所提供的句子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三个选项中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选择正确的答案。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)1.—Will you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us to the park?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Yes,I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will.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A.take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B.taking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C.to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take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2.Daming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 school at eight o’clock every morning.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A.goes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B.go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C.went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4508" y="246409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14507" y="460895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64859" y="861094"/>
            <a:ext cx="1085255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3.The Paris 2024 Opening Ceremony(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开幕式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started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1:30 in the morning.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A.at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B.on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C.to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)4.Don’t play computer games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now.It’s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too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.It’s time to go to bed.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A.early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B.late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C.easy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6865" y="105258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80910" y="335952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2810" y="867278"/>
            <a:ext cx="8577989" cy="7857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三、根据句子描述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给钟表画上正确的时间</a:t>
            </a:r>
            <a:r>
              <a:rPr lang="zh-CN" altLang="zh-CN" sz="3400" dirty="0" smtClean="0">
                <a:latin typeface="Times New Roman"/>
                <a:ea typeface="方正黑体_GBK"/>
                <a:cs typeface="Times New Roman"/>
              </a:rPr>
              <a:t>。</a:t>
            </a:r>
            <a:endParaRPr lang="en-US" altLang="zh-CN" sz="3400" dirty="0" smtClean="0">
              <a:latin typeface="Times New Roman"/>
              <a:ea typeface="方正黑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447" y="1793804"/>
            <a:ext cx="10859105" cy="1719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image117.jpeg"/>
          <p:cNvPicPr/>
          <p:nvPr/>
        </p:nvPicPr>
        <p:blipFill rotWithShape="1">
          <a:blip r:embed="rId5"/>
          <a:srcRect l="3429" r="81458"/>
          <a:stretch/>
        </p:blipFill>
        <p:spPr>
          <a:xfrm>
            <a:off x="956865" y="1827360"/>
            <a:ext cx="1610686" cy="167440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19941" y="3533159"/>
            <a:ext cx="10260579" cy="3147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1.It’s a quarter past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seven.I’ll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go to school.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2.School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over.I’ll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go home at five o’clock.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3.It’s half past six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now.I’ll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do my homework.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4.It’s a quarter to eight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now.I’ll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be late.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1" name="image117.jpeg"/>
          <p:cNvPicPr/>
          <p:nvPr/>
        </p:nvPicPr>
        <p:blipFill rotWithShape="1">
          <a:blip r:embed="rId5"/>
          <a:srcRect l="29560" r="54303"/>
          <a:stretch/>
        </p:blipFill>
        <p:spPr>
          <a:xfrm>
            <a:off x="3938895" y="1816144"/>
            <a:ext cx="1719743" cy="1674403"/>
          </a:xfrm>
          <a:prstGeom prst="rect">
            <a:avLst/>
          </a:prstGeom>
        </p:spPr>
      </p:pic>
      <p:pic>
        <p:nvPicPr>
          <p:cNvPr id="12" name="image117.jpeg"/>
          <p:cNvPicPr/>
          <p:nvPr/>
        </p:nvPicPr>
        <p:blipFill rotWithShape="1">
          <a:blip r:embed="rId5"/>
          <a:srcRect l="56686" r="27588"/>
          <a:stretch/>
        </p:blipFill>
        <p:spPr>
          <a:xfrm>
            <a:off x="6905939" y="1807355"/>
            <a:ext cx="1676000" cy="1674403"/>
          </a:xfrm>
          <a:prstGeom prst="rect">
            <a:avLst/>
          </a:prstGeom>
        </p:spPr>
      </p:pic>
      <p:pic>
        <p:nvPicPr>
          <p:cNvPr id="13" name="image117.jpeg"/>
          <p:cNvPicPr/>
          <p:nvPr/>
        </p:nvPicPr>
        <p:blipFill rotWithShape="1">
          <a:blip r:embed="rId5"/>
          <a:srcRect l="83757"/>
          <a:stretch/>
        </p:blipFill>
        <p:spPr>
          <a:xfrm>
            <a:off x="9894494" y="1798965"/>
            <a:ext cx="1731061" cy="167440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222</Words>
  <Application>Microsoft Office PowerPoint</Application>
  <PresentationFormat>自定义</PresentationFormat>
  <Paragraphs>57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方正隶变_GBK</vt:lpstr>
      <vt:lpstr>方正大标宋简体</vt:lpstr>
      <vt:lpstr>Wingdings</vt:lpstr>
      <vt:lpstr>汉仪雅酷黑 95W</vt:lpstr>
      <vt:lpstr>方正小标宋_GBK</vt:lpstr>
      <vt:lpstr>方正黑体_GBK</vt:lpstr>
      <vt:lpstr>Times New Roman</vt:lpstr>
      <vt:lpstr>Calibri</vt:lpstr>
      <vt:lpstr>微软雅黑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239</cp:revision>
  <dcterms:created xsi:type="dcterms:W3CDTF">2019-06-19T02:08:00Z</dcterms:created>
  <dcterms:modified xsi:type="dcterms:W3CDTF">2026-03-26T08:46:16Z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