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18" r:id="rId8"/>
    <p:sldId id="530" r:id="rId9"/>
    <p:sldId id="532" r:id="rId10"/>
    <p:sldId id="531" r:id="rId11"/>
    <p:sldId id="533" r:id="rId12"/>
    <p:sldId id="519" r:id="rId13"/>
    <p:sldId id="535" r:id="rId14"/>
    <p:sldId id="534" r:id="rId15"/>
    <p:sldId id="536" r:id="rId16"/>
    <p:sldId id="520" r:id="rId17"/>
    <p:sldId id="521" r:id="rId18"/>
    <p:sldId id="427" r:id="rId19"/>
  </p:sldIdLst>
  <p:sldSz cx="12192000" cy="6858000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方正隶变_GBK" charset="-122"/>
      <p:regular r:id="rId22"/>
    </p:embeddedFont>
    <p:embeddedFont>
      <p:font typeface="方正大标宋_GBK" charset="-122"/>
      <p:regular r:id="rId23"/>
    </p:embeddedFont>
    <p:embeddedFont>
      <p:font typeface="方正黑体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方正大标宋简体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第二模块综合训练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92189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didn’t know the word(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A.learnt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B.studied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C.taught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seven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twenty.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A.is;was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B.is;is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C.was;is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father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hard fifteen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A.study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B.studied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C.studies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730" y="24534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7752" y="39305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8730" y="5356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72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542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like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A.work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B.works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)5.—What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danced.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A.did;do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C.did;did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2432" y="10766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432" y="26202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126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48690"/>
            <a:ext cx="106596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六、张桂梅老师是教书育人的楷模。让我们读读她的故事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great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1957,she was born(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出生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Heilongjiang.She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came to Yunnan when(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she was seventeen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after nine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years,she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became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1988,she went to a school to learn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Chinese.She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studied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hard.Zhang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founded(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建立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48690"/>
            <a:ext cx="106596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Huaping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High School for Girls in 2008.It’s a school only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girls.She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helped many girls to go to university(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).Now she is still working hard for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girls.We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study hard and learn from her to be a kind person.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1.When did 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Yunnan?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1974.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1957.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 know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789" y="42405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575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48690"/>
            <a:ext cx="1065961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)2.Who can go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Huaping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High School for Girls to study?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A.Boys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B.Girls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C.Boys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girls.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3.In 1988,what did 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learn in the school?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learnt Chinese.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learnt English.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1786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2931" y="34583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83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48690"/>
            <a:ext cx="106596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)4.Zhang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Guimei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A.nice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C.young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899" y="11183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447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81061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七、小练笔。请以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Grandma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为题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根据表格提示介绍一下你的奶奶二十年以前和现在的对比。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57924"/>
              </p:ext>
            </p:extLst>
          </p:nvPr>
        </p:nvGraphicFramePr>
        <p:xfrm>
          <a:off x="746617" y="2663982"/>
          <a:ext cx="10578520" cy="1647959"/>
        </p:xfrm>
        <a:graphic>
          <a:graphicData uri="http://schemas.openxmlformats.org/drawingml/2006/table">
            <a:tbl>
              <a:tblPr firstRow="1" firstCol="1" bandRow="1"/>
              <a:tblGrid>
                <a:gridCol w="3111328"/>
                <a:gridCol w="2489064"/>
                <a:gridCol w="2489064"/>
                <a:gridCol w="2489064"/>
              </a:tblGrid>
              <a:tr h="851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Twenty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years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ago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long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small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house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9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Now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short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big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house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doesn’t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work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39602"/>
              </p:ext>
            </p:extLst>
          </p:nvPr>
        </p:nvGraphicFramePr>
        <p:xfrm>
          <a:off x="601982" y="994574"/>
          <a:ext cx="10790268" cy="1572458"/>
        </p:xfrm>
        <a:graphic>
          <a:graphicData uri="http://schemas.openxmlformats.org/drawingml/2006/table">
            <a:tbl>
              <a:tblPr firstRow="1" firstCol="1" bandRow="1"/>
              <a:tblGrid>
                <a:gridCol w="3173607"/>
                <a:gridCol w="2538887"/>
                <a:gridCol w="2538887"/>
                <a:gridCol w="2538887"/>
              </a:tblGrid>
              <a:tr h="812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Twenty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years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ago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long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small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house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teacher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Now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short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hair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big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house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doesn’t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work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05460" y="2677834"/>
            <a:ext cx="1114684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 Grandma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Twenty years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ago,my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grandma’s hair was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long.She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lived in a small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house.She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was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teacher.Now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her hair is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short.She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lives in a big </a:t>
            </a:r>
            <a:r>
              <a:rPr lang="en-US" altLang="zh-CN" sz="3400" spc="-15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house.She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doesn’t </a:t>
            </a:r>
            <a:r>
              <a:rPr lang="en-US" altLang="zh-CN" sz="3400" spc="-15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work.She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is happy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every day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7602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1.A.ch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air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air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)2.A.cl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ess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C.p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ass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)3.A.w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)4.A.dr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C.wind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)5.A.st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nny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147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461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94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2963" y="4180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4986" y="4953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58411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二、看图填单词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1.A:How did your sister go to work yesterday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to work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2.A:Did you play football last weekend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,I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21145" y="2055340"/>
            <a:ext cx="2178825" cy="1683479"/>
          </a:xfrm>
          <a:prstGeom prst="rect">
            <a:avLst/>
          </a:prstGeom>
        </p:spPr>
      </p:pic>
      <p:pic>
        <p:nvPicPr>
          <p:cNvPr id="9" name="image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060620" y="4334561"/>
            <a:ext cx="1468073" cy="15541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40567" y="321558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1639" y="32155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7852" y="321558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2652" y="5274072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3055" y="5273169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22051" y="5259197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52322" y="5263372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3002"/>
            <a:ext cx="1064283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3.A:What did your father teach ten years ago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 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4.A:What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he do two hours ago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B:He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some water. </a:t>
            </a:r>
            <a:endParaRPr lang="zh-CN" altLang="en-US" sz="3400" dirty="0"/>
          </a:p>
        </p:txBody>
      </p:sp>
      <p:pic>
        <p:nvPicPr>
          <p:cNvPr id="8" name="image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99389" y="1343104"/>
            <a:ext cx="2257967" cy="1633297"/>
          </a:xfrm>
          <a:prstGeom prst="rect">
            <a:avLst/>
          </a:prstGeom>
        </p:spPr>
      </p:pic>
      <p:pic>
        <p:nvPicPr>
          <p:cNvPr id="9" name="image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00363" y="3382285"/>
            <a:ext cx="1400650" cy="14569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42916" y="215425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6844" y="2163257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Maths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1941" y="3234159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6693" y="4299416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273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letter last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father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farmer.He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 was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Chinese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years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0372" y="1745477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95870" y="174547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32766" y="250304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9658" y="329213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ields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9113" y="405169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74132" y="40516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273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lots of Chinese cities.(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她是一名舞蹈演员。她在中国的许多城市跳过舞。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5.I’m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home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我正在家里学习做饭。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2208" y="943392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5709" y="943391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274789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3631" y="330322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694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32690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468" y="875181"/>
            <a:ext cx="10793837" cy="614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四、补全对话。从方框中选择正确的句子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使对话通顺、合理。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A:Where did you live five years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studied in a primary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school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</a:rPr>
              <a:t>.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B:I </a:t>
            </a:r>
            <a:r>
              <a:rPr lang="en-US" altLang="zh-CN" sz="3400" dirty="0">
                <a:latin typeface="Times New Roman"/>
                <a:ea typeface="宋体"/>
              </a:rPr>
              <a:t>learnt Chinese and </a:t>
            </a:r>
            <a:r>
              <a:rPr lang="en-US" altLang="zh-CN" sz="3400" dirty="0" err="1">
                <a:latin typeface="Times New Roman"/>
                <a:ea typeface="宋体"/>
              </a:rPr>
              <a:t>Maths.I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25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like </a:t>
            </a:r>
            <a:r>
              <a:rPr lang="en-US" altLang="zh-CN" sz="3400" dirty="0">
                <a:latin typeface="Times New Roman"/>
                <a:ea typeface="宋体"/>
              </a:rPr>
              <a:t>my </a:t>
            </a:r>
            <a:r>
              <a:rPr lang="en-US" altLang="zh-CN" sz="3400" dirty="0" err="1">
                <a:latin typeface="Times New Roman"/>
                <a:ea typeface="宋体"/>
              </a:rPr>
              <a:t>Maths</a:t>
            </a:r>
            <a:r>
              <a:rPr lang="en-US" altLang="zh-CN" sz="3400" dirty="0">
                <a:latin typeface="Times New Roman"/>
                <a:ea typeface="宋体"/>
              </a:rPr>
              <a:t> teacher very much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6626150" y="1692253"/>
            <a:ext cx="4992603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in Beijing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she teach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subjects(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科目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did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lived in a small village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he do now?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6150" y="1692253"/>
            <a:ext cx="4885765" cy="48536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73157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5317" y="47437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54613"/>
            <a:ext cx="103240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A:Is he still working there now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He left there ten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years ago.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B:He is still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teacher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loves his job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9312" y="1002182"/>
            <a:ext cx="4992603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in Beijing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she teach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subjects(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科目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did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lived in a small village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he do now?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9312" y="1002182"/>
            <a:ext cx="4939183" cy="48536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0443" y="16981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0443" y="328043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272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54613"/>
            <a:ext cx="103240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A:Where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live now?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B:I live in Nanjing with my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parents.They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all work there.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B:I learn lots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subjects.I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study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hard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9312" y="1002182"/>
            <a:ext cx="4992603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in Beijing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she teach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subjects(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科目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did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lived in a small village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he do now?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9312" y="1002182"/>
            <a:ext cx="4939183" cy="485363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6450" y="32665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889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589</Words>
  <Application>Microsoft Office PowerPoint</Application>
  <PresentationFormat>自定义</PresentationFormat>
  <Paragraphs>186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微软雅黑</vt:lpstr>
      <vt:lpstr>方正隶变_GBK</vt:lpstr>
      <vt:lpstr>方正大标宋_GBK</vt:lpstr>
      <vt:lpstr>Wingdings</vt:lpstr>
      <vt:lpstr>汉仪雅酷黑 95W</vt:lpstr>
      <vt:lpstr>方正黑体_GBK</vt:lpstr>
      <vt:lpstr>方正楷体_GBK</vt:lpstr>
      <vt:lpstr>方正小标宋_GBK</vt:lpstr>
      <vt:lpstr>Times New Roman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2026-03-03T08:21:29Z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