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7" r:id="rId16"/>
    <p:sldId id="528" r:id="rId17"/>
    <p:sldId id="427" r:id="rId18"/>
  </p:sldIdLst>
  <p:sldSz cx="12192000" cy="6858000"/>
  <p:notesSz cx="6858000" cy="9144000"/>
  <p:embeddedFontLst>
    <p:embeddedFont>
      <p:font typeface="方正大标宋简体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MS Mincho" charset="-128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"/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Relationship Id="rId9" Type="http://schemas.openxmlformats.org/officeDocument/2006/relationships/image" Target="../media/image12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3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b="1" dirty="0" smtClean="0">
                <a:latin typeface="方正大标宋简体" charset="-122"/>
                <a:ea typeface="方正大标宋简体" charset="-122"/>
              </a:rPr>
              <a:t>第</a:t>
            </a:r>
            <a:r>
              <a:rPr lang="zh-CN" altLang="en-US" sz="6000" b="1" dirty="0" smtClean="0">
                <a:latin typeface="方正大标宋简体" charset="-122"/>
                <a:ea typeface="方正大标宋简体" charset="-122"/>
              </a:rPr>
              <a:t>五模块综合训练</a:t>
            </a:r>
            <a:endParaRPr lang="zh-CN" altLang="zh-CN" sz="6000" b="1" dirty="0">
              <a:latin typeface="方正大标宋简体" charset="-122"/>
              <a:ea typeface="方正大标宋简体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3247" y="867181"/>
            <a:ext cx="108273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)3.Look at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coat.It’s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too small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will buy the big one.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A.his;His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B.her;She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C.she;She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)4.Your friend likes the kite very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much.He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his home.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A.take;to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B.take;at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C.takes;to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069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0165" y="3378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379" y="858240"/>
            <a:ext cx="108308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六、阅读短文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完成任务。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Hello.I’m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Linda.I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went to Happy 2+1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today.Happy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2+1 is a popular department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store.Many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people go shopping there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Many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people buy clothes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there.Today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Mum bought me a hat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yellow.It’s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got a red flower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she bought my brother a T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white.It’s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got a panda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panda is doing kung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fu.Mum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bought a pair of sports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shoes.They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are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69823" y="875018"/>
            <a:ext cx="1094209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blue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white.I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paid(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付款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170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yuan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them.I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love that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store.I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tell my friends to go shopping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there.Everyone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loves that store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选择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Linda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和妈妈所购买的物品。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015" y="41850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241" y="4222704"/>
            <a:ext cx="8804910" cy="129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7288" y="958334"/>
            <a:ext cx="103963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)</a:t>
            </a:r>
            <a:r>
              <a:rPr lang="en-US" altLang="zh-CN" sz="3400" dirty="0">
                <a:latin typeface="Times New Roman"/>
                <a:ea typeface="宋体"/>
              </a:rPr>
              <a:t>2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A.                        B.                          C.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endParaRPr lang="en-US" altLang="zh-CN" sz="3600" dirty="0" smtClean="0">
              <a:latin typeface="Times New Roman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)</a:t>
            </a:r>
            <a:r>
              <a:rPr lang="en-US" altLang="zh-CN" sz="3600" dirty="0">
                <a:latin typeface="Times New Roman"/>
                <a:ea typeface="宋体"/>
              </a:rPr>
              <a:t>3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r>
              <a:rPr lang="en-US" altLang="zh-CN" sz="3200" dirty="0">
                <a:latin typeface="Times New Roman"/>
                <a:ea typeface="宋体"/>
              </a:rPr>
              <a:t> A</a:t>
            </a:r>
            <a:r>
              <a:rPr lang="en-US" altLang="zh-CN" sz="3200" dirty="0" smtClean="0">
                <a:latin typeface="Times New Roman"/>
                <a:ea typeface="宋体"/>
              </a:rPr>
              <a:t>.                            B.                             C</a:t>
            </a:r>
            <a:r>
              <a:rPr lang="en-US" altLang="zh-CN" sz="32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745821" y="1059251"/>
            <a:ext cx="1978579" cy="15826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2513" y="13925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421" y="35550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0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23279" y="1048861"/>
            <a:ext cx="1972945" cy="1409104"/>
          </a:xfrm>
          <a:prstGeom prst="rect">
            <a:avLst/>
          </a:prstGeom>
        </p:spPr>
      </p:pic>
      <p:pic>
        <p:nvPicPr>
          <p:cNvPr id="12" name="image10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399905" y="1046671"/>
            <a:ext cx="1830070" cy="1411294"/>
          </a:xfrm>
          <a:prstGeom prst="rect">
            <a:avLst/>
          </a:prstGeom>
        </p:spPr>
      </p:pic>
      <p:pic>
        <p:nvPicPr>
          <p:cNvPr id="13" name="image109.jpeg"/>
          <p:cNvPicPr/>
          <p:nvPr/>
        </p:nvPicPr>
        <p:blipFill rotWithShape="1">
          <a:blip r:embed="rId7"/>
          <a:srcRect l="13710"/>
          <a:stretch/>
        </p:blipFill>
        <p:spPr>
          <a:xfrm>
            <a:off x="2745821" y="3533203"/>
            <a:ext cx="1495425" cy="1336449"/>
          </a:xfrm>
          <a:prstGeom prst="rect">
            <a:avLst/>
          </a:prstGeom>
        </p:spPr>
      </p:pic>
      <p:pic>
        <p:nvPicPr>
          <p:cNvPr id="14" name="image11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5923278" y="3551773"/>
            <a:ext cx="2096771" cy="1317880"/>
          </a:xfrm>
          <a:prstGeom prst="rect">
            <a:avLst/>
          </a:prstGeom>
        </p:spPr>
      </p:pic>
      <p:pic>
        <p:nvPicPr>
          <p:cNvPr id="15" name="image111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9371329" y="3602365"/>
            <a:ext cx="1858645" cy="11682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4" y="865380"/>
            <a:ext cx="107346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任务二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根据短文内容判断句子正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1.Happy 2+1 is a big supermarket.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2.Many people buy clothes at the department store.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 paid 170 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yuan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the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hat,the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coat and the shoes.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)4.I tell my friends to go shopping with me.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565" y="183693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984" y="2637036"/>
            <a:ext cx="5759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1565" y="34180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1565" y="4141986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七、小作文。请仔细观察图片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Lucy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描述一下她买帽子的经历吧。不少于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句话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开头已给出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不计入总句数。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提示词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:shop, black, too big, white, lovely, has got a panda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2635" y="3429001"/>
            <a:ext cx="10465642" cy="22030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70530"/>
            <a:ext cx="109118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</a:rPr>
              <a:t>Yesterday </a:t>
            </a:r>
            <a:r>
              <a:rPr lang="en-US" altLang="zh-CN" sz="3400" dirty="0">
                <a:latin typeface="Times New Roman"/>
                <a:ea typeface="宋体"/>
              </a:rPr>
              <a:t>I went to a shop to buy a hat with my mother.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29285" y="1550863"/>
            <a:ext cx="10882630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The black hat was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nice.But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it was too big for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me.The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white hat was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lovely.It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has got a panda on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it.I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liked it very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much.So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I bought the white hat.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 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1094"/>
            <a:ext cx="107854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一、找出下面单词划线部分发音不同的一项。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)1.A.sch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B.l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C.f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)2.A.b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uy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B.b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oy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)3.A.c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oa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B.radi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ou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)4.A.qu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ter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C.w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ar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)5.A.aftern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B.c</a:t>
            </a:r>
            <a:r>
              <a:rPr lang="en-US" altLang="zh-CN" sz="3400" u="sng" dirty="0" err="1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C.t</a:t>
            </a:r>
            <a:r>
              <a:rPr lang="en-US" altLang="zh-CN" sz="3400" u="sng" dirty="0" err="1" smtClean="0">
                <a:latin typeface="Times New Roman"/>
                <a:ea typeface="宋体"/>
                <a:cs typeface="Times New Roman"/>
              </a:rPr>
              <a:t>oo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k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0784" y="18214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747" y="26294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784" y="34065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0784" y="41558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746" y="49689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2515"/>
            <a:ext cx="1076027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二、根据首字母或中文意思完成句子。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1.It’s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raining.Please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 the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u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shoes are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big.Have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you got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s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one?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3.My bag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 want to buy a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one.(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我的书包烂了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我想买一个新的。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bag is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for me to carry.(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这个袋子很重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对我来说难以搬动。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white shirt.(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试试这件白色的衬衫。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2435" y="1665035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mbrella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7907" y="24027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6765" y="2402725"/>
            <a:ext cx="9621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3013" y="3121223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04253" y="3121222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1630" y="4583821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8427" y="4590883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18101" y="6026756"/>
            <a:ext cx="7993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353" y="861094"/>
            <a:ext cx="1043266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三、判断下列句子或对话与图片内容是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72" y="1654388"/>
            <a:ext cx="5961688" cy="2014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9172" y="3886011"/>
            <a:ext cx="105672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)1.It’s hard for the little boy to play basketball.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2.The hat is too small for the girl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1182889" y="41014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4911" y="486888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4"/>
          <a:stretch/>
        </p:blipFill>
        <p:spPr bwMode="auto">
          <a:xfrm>
            <a:off x="596901" y="861094"/>
            <a:ext cx="9033660" cy="178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37604" y="2839132"/>
            <a:ext cx="105421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)3.Look at the white T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shirt.It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got a lovely panda on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4.The bag is too heavy for her.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5.—Is it in a small box?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No,it’s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in a big box.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6547" y="30063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6547" y="458386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8569" y="53810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6629"/>
            <a:ext cx="1094705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四、补全对话。从方框中选择正确的句子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使对话通顺、合理。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Assistant: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Amy:Yes,please.My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bike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broken.I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 to buy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new one.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err="1">
                <a:latin typeface="Times New Roman"/>
                <a:ea typeface="宋体"/>
              </a:rPr>
              <a:t>Assistant:What</a:t>
            </a:r>
            <a:r>
              <a:rPr lang="en-US" altLang="zh-CN" sz="3400" dirty="0">
                <a:latin typeface="Times New Roman"/>
                <a:ea typeface="宋体"/>
              </a:rPr>
              <a:t> kind of bike do you want?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5641" y="1874287"/>
            <a:ext cx="593660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A.You</a:t>
            </a:r>
            <a:r>
              <a:rPr lang="en-US" altLang="zh-CN" sz="3400" dirty="0">
                <a:latin typeface="Times New Roman"/>
                <a:ea typeface="宋体"/>
              </a:rPr>
              <a:t> are welcome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want to buy a small and light bike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C.Look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at this yellow </a:t>
            </a:r>
            <a:r>
              <a:rPr lang="en-US" altLang="zh-CN" sz="3400" dirty="0" err="1">
                <a:latin typeface="Times New Roman"/>
                <a:ea typeface="宋体"/>
              </a:rPr>
              <a:t>one.It’s</a:t>
            </a:r>
            <a:r>
              <a:rPr lang="en-US" altLang="zh-CN" sz="3400" dirty="0">
                <a:latin typeface="Times New Roman"/>
                <a:ea typeface="宋体"/>
              </a:rPr>
              <a:t> small and light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it’s heavy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you?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455641" y="1874287"/>
            <a:ext cx="5936609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8307" y="25111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5504"/>
            <a:ext cx="1070155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Amy:</a:t>
            </a:r>
            <a:r>
              <a:rPr lang="en-US" altLang="zh-CN" sz="3400" u="sng" dirty="0">
                <a:latin typeface="Times New Roman"/>
                <a:ea typeface="宋体"/>
              </a:rPr>
              <a:t>2</a:t>
            </a:r>
            <a:r>
              <a:rPr lang="en-US" altLang="zh-CN" sz="3400" u="sng" dirty="0" smtClean="0">
                <a:latin typeface="Times New Roman"/>
                <a:ea typeface="宋体"/>
              </a:rPr>
              <a:t>.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Assistant:This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black bike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is </a:t>
            </a:r>
            <a:r>
              <a:rPr lang="en-US" altLang="zh-CN" sz="3400" dirty="0" err="1">
                <a:latin typeface="Times New Roman"/>
                <a:ea typeface="宋体"/>
              </a:rPr>
              <a:t>nice.It’s</a:t>
            </a:r>
            <a:r>
              <a:rPr lang="en-US" altLang="zh-CN" sz="3400" dirty="0">
                <a:latin typeface="Times New Roman"/>
                <a:ea typeface="宋体"/>
              </a:rPr>
              <a:t> small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Amy:</a:t>
            </a:r>
            <a:r>
              <a:rPr lang="en-US" altLang="zh-CN" sz="3400" u="sng" dirty="0" smtClean="0">
                <a:latin typeface="Times New Roman"/>
                <a:ea typeface="宋体"/>
              </a:rPr>
              <a:t>3.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Assistant:This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green one </a:t>
            </a: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is </a:t>
            </a:r>
            <a:r>
              <a:rPr lang="en-US" altLang="zh-CN" sz="3400" dirty="0">
                <a:latin typeface="Times New Roman"/>
                <a:ea typeface="宋体"/>
              </a:rPr>
              <a:t>light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 dirty="0" err="1" smtClean="0">
                <a:latin typeface="Times New Roman"/>
                <a:ea typeface="宋体"/>
              </a:rPr>
              <a:t>Amy:But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it’s big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Assistant:</a:t>
            </a:r>
            <a:r>
              <a:rPr lang="en-US" altLang="zh-CN" sz="3400" u="sng" dirty="0" smtClean="0">
                <a:latin typeface="Times New Roman"/>
                <a:ea typeface="宋体"/>
              </a:rPr>
              <a:t>4</a:t>
            </a:r>
            <a:r>
              <a:rPr lang="en-US" altLang="zh-CN" sz="3400" u="sng" dirty="0">
                <a:latin typeface="Times New Roman"/>
                <a:ea typeface="宋体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539531" y="1362559"/>
            <a:ext cx="5936609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75306" y="1409444"/>
            <a:ext cx="593660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A.You</a:t>
            </a:r>
            <a:r>
              <a:rPr lang="en-US" altLang="zh-CN" sz="3400" dirty="0">
                <a:latin typeface="Times New Roman"/>
                <a:ea typeface="宋体"/>
              </a:rPr>
              <a:t> are welcome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want to buy a small and light bike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C.Look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at this yellow </a:t>
            </a:r>
            <a:r>
              <a:rPr lang="en-US" altLang="zh-CN" sz="3400" dirty="0" err="1">
                <a:latin typeface="Times New Roman"/>
                <a:ea typeface="宋体"/>
              </a:rPr>
              <a:t>one.It’s</a:t>
            </a:r>
            <a:r>
              <a:rPr lang="en-US" altLang="zh-CN" sz="3400" dirty="0">
                <a:latin typeface="Times New Roman"/>
                <a:ea typeface="宋体"/>
              </a:rPr>
              <a:t> small and light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it’s heavy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you?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994067" y="9653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7134" y="31690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05352" y="60358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2840"/>
            <a:ext cx="107183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Amy:Oh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yes!And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it’s got a basket(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车筐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 on it.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Assistant:It’ll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be easy for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you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to carry things.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Amy:I’ll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buy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it.Thank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you.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Assistant: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5306" y="1664656"/>
            <a:ext cx="593660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err="1">
                <a:latin typeface="Times New Roman"/>
                <a:ea typeface="宋体"/>
              </a:rPr>
              <a:t>A.You</a:t>
            </a:r>
            <a:r>
              <a:rPr lang="en-US" altLang="zh-CN" sz="3400" dirty="0">
                <a:latin typeface="Times New Roman"/>
                <a:ea typeface="宋体"/>
              </a:rPr>
              <a:t> are welcome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smtClean="0">
                <a:latin typeface="Times New Roman"/>
                <a:ea typeface="宋体"/>
              </a:rPr>
              <a:t>B.I </a:t>
            </a:r>
            <a:r>
              <a:rPr lang="en-US" altLang="zh-CN" sz="3400" dirty="0">
                <a:latin typeface="Times New Roman"/>
                <a:ea typeface="宋体"/>
              </a:rPr>
              <a:t>want to buy a small and light bike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C.Look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at this yellow </a:t>
            </a:r>
            <a:r>
              <a:rPr lang="en-US" altLang="zh-CN" sz="3400" dirty="0" err="1">
                <a:latin typeface="Times New Roman"/>
                <a:ea typeface="宋体"/>
              </a:rPr>
              <a:t>one.It’s</a:t>
            </a:r>
            <a:r>
              <a:rPr lang="en-US" altLang="zh-CN" sz="3400" dirty="0">
                <a:latin typeface="Times New Roman"/>
                <a:ea typeface="宋体"/>
              </a:rPr>
              <a:t> small and light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D.But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it’s heavy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400" dirty="0" err="1" smtClean="0">
                <a:latin typeface="Times New Roman"/>
                <a:ea typeface="宋体"/>
              </a:rPr>
              <a:t>E.Can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I help you?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539531" y="1631006"/>
            <a:ext cx="5936609" cy="375487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2230" y="40630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67181"/>
            <a:ext cx="1093866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五、选择填空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A,B,C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)1.The schoolbag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light.It’s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easy for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Xiaoyong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A.to carry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B.carrying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C.carry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)2.The T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got flowers on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it.It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very beautiful.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A.does;is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B.is;has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C.has;is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6162" y="2615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184" y="41896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646</Words>
  <Application>Microsoft Office PowerPoint</Application>
  <PresentationFormat>自定义</PresentationFormat>
  <Paragraphs>154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方正大标宋简体</vt:lpstr>
      <vt:lpstr>Times New Roman</vt:lpstr>
      <vt:lpstr>Calibri</vt:lpstr>
      <vt:lpstr>方正黑体_GBK</vt:lpstr>
      <vt:lpstr>方正隶变_GBK</vt:lpstr>
      <vt:lpstr>微软雅黑</vt:lpstr>
      <vt:lpstr>MS Mincho</vt:lpstr>
      <vt:lpstr>汉仪雅酷黑 95W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2026-03-27T09:06:43Z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