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9" r:id="rId3"/>
    <p:sldId id="515" r:id="rId4"/>
    <p:sldId id="516" r:id="rId5"/>
    <p:sldId id="517" r:id="rId6"/>
    <p:sldId id="518" r:id="rId7"/>
    <p:sldId id="519" r:id="rId8"/>
    <p:sldId id="520" r:id="rId9"/>
    <p:sldId id="521" r:id="rId10"/>
    <p:sldId id="522" r:id="rId11"/>
    <p:sldId id="523" r:id="rId12"/>
    <p:sldId id="524" r:id="rId13"/>
    <p:sldId id="525" r:id="rId14"/>
    <p:sldId id="526" r:id="rId15"/>
    <p:sldId id="527" r:id="rId16"/>
    <p:sldId id="427" r:id="rId17"/>
  </p:sldIdLst>
  <p:sldSz cx="12192000" cy="6858000"/>
  <p:notesSz cx="6858000" cy="9144000"/>
  <p:embeddedFontLst>
    <p:embeddedFont>
      <p:font typeface="方正小标宋_GBK" pitchFamily="65" charset="-12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方正黑体_GBK" pitchFamily="65" charset="-122"/>
      <p:regular r:id="rId23"/>
    </p:embeddedFont>
    <p:embeddedFont>
      <p:font typeface="方正隶变_GBK" charset="-122"/>
      <p:regular r:id="rId24"/>
    </p:embeddedFont>
    <p:embeddedFont>
      <p:font typeface="微软雅黑" pitchFamily="34" charset="-122"/>
      <p:regular r:id="rId25"/>
      <p:bold r:id="rId26"/>
    </p:embeddedFont>
    <p:embeddedFont>
      <p:font typeface="MS Mincho" pitchFamily="49" charset="-128"/>
      <p:regular r:id="rId27"/>
    </p:embeddedFont>
    <p:embeddedFont>
      <p:font typeface="方正楷体_GBK" pitchFamily="65" charset="-122"/>
      <p:regular r:id="rId28"/>
    </p:embeddedFont>
    <p:embeddedFont>
      <p:font typeface="方正大标宋简体" charset="-122"/>
      <p:regular r:id="rId29"/>
    </p:embeddedFont>
    <p:embeddedFont>
      <p:font typeface="方正仿宋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8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9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b="1" dirty="0" smtClean="0">
                <a:latin typeface="方正大标宋简体" charset="-122"/>
                <a:ea typeface="方正大标宋简体" charset="-122"/>
              </a:rPr>
              <a:t>第</a:t>
            </a:r>
            <a:r>
              <a:rPr lang="zh-CN" altLang="en-US" sz="6000" b="1" dirty="0" smtClean="0">
                <a:latin typeface="方正大标宋简体" charset="-122"/>
                <a:ea typeface="方正大标宋简体" charset="-122"/>
              </a:rPr>
              <a:t>七模块综合训练</a:t>
            </a:r>
            <a:endParaRPr lang="zh-CN" altLang="zh-CN" sz="6000" b="1" dirty="0">
              <a:latin typeface="方正大标宋简体" charset="-122"/>
              <a:ea typeface="方正大标宋简体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76219"/>
            <a:ext cx="10609277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五、补全对话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从方框中选择合适的答语。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A:</a:t>
            </a:r>
            <a:r>
              <a:rPr lang="en-US" altLang="zh-CN" sz="3400" u="sng" dirty="0">
                <a:latin typeface="Times New Roman"/>
                <a:ea typeface="宋体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u="sng" dirty="0" smtClean="0">
                <a:latin typeface="Times New Roman"/>
                <a:ea typeface="宋体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B:Yes,I </a:t>
            </a:r>
            <a:r>
              <a:rPr lang="en-US" altLang="zh-CN" sz="3400" dirty="0">
                <a:latin typeface="Times New Roman"/>
                <a:ea typeface="宋体"/>
              </a:rPr>
              <a:t>do.</a:t>
            </a:r>
            <a:r>
              <a:rPr lang="en-US" altLang="zh-CN" sz="3400" u="sng" dirty="0">
                <a:latin typeface="Times New Roman"/>
                <a:ea typeface="宋体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A:That’s </a:t>
            </a:r>
            <a:r>
              <a:rPr lang="en-US" altLang="zh-CN" sz="3400" dirty="0" err="1">
                <a:latin typeface="Times New Roman"/>
                <a:ea typeface="宋体"/>
              </a:rPr>
              <a:t>early.Why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B:Because </a:t>
            </a:r>
            <a:r>
              <a:rPr lang="en-US" altLang="zh-CN" sz="3400" dirty="0">
                <a:latin typeface="Times New Roman"/>
                <a:ea typeface="宋体"/>
              </a:rPr>
              <a:t>I will run in </a:t>
            </a:r>
            <a:r>
              <a:rPr lang="en-US" altLang="zh-CN" sz="3400" dirty="0" smtClean="0">
                <a:latin typeface="Times New Roman"/>
                <a:ea typeface="宋体"/>
              </a:rPr>
              <a:t>the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park tomorrow morning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A:</a:t>
            </a:r>
            <a:r>
              <a:rPr lang="en-US" altLang="zh-CN" sz="3400" u="sng" dirty="0" smtClean="0">
                <a:latin typeface="Times New Roman"/>
                <a:ea typeface="宋体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B:Yes.He </a:t>
            </a:r>
            <a:r>
              <a:rPr lang="en-US" altLang="zh-CN" sz="3400" dirty="0">
                <a:latin typeface="Times New Roman"/>
                <a:ea typeface="宋体"/>
              </a:rPr>
              <a:t>runs in the park every day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</p:txBody>
      </p:sp>
      <p:sp>
        <p:nvSpPr>
          <p:cNvPr id="8" name="矩形 7"/>
          <p:cNvSpPr/>
          <p:nvPr/>
        </p:nvSpPr>
        <p:spPr>
          <a:xfrm>
            <a:off x="5787251" y="1741710"/>
            <a:ext cx="572466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latin typeface="Times New Roman"/>
                <a:ea typeface="宋体"/>
              </a:rPr>
              <a:t>A.Will</a:t>
            </a:r>
            <a:r>
              <a:rPr lang="en-US" altLang="zh-CN" sz="3400" dirty="0">
                <a:latin typeface="Times New Roman"/>
                <a:ea typeface="宋体"/>
              </a:rPr>
              <a:t> you run with your dad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B.I </a:t>
            </a:r>
            <a:r>
              <a:rPr lang="en-US" altLang="zh-CN" sz="3400" dirty="0">
                <a:latin typeface="Times New Roman"/>
                <a:ea typeface="宋体"/>
              </a:rPr>
              <a:t>will get up at six o’clock tomorrow morning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C.Do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you often get up at seven o’clock in the morning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does he do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spc="-150" dirty="0" err="1" smtClean="0">
                <a:latin typeface="Times New Roman"/>
                <a:ea typeface="宋体"/>
              </a:rPr>
              <a:t>E.What</a:t>
            </a:r>
            <a:r>
              <a:rPr lang="en-US" altLang="zh-CN" sz="3400" spc="-150" dirty="0" smtClean="0">
                <a:latin typeface="Times New Roman"/>
                <a:ea typeface="宋体"/>
              </a:rPr>
              <a:t> </a:t>
            </a:r>
            <a:r>
              <a:rPr lang="en-US" altLang="zh-CN" sz="3400" spc="-150" dirty="0">
                <a:latin typeface="Times New Roman"/>
                <a:ea typeface="宋体"/>
              </a:rPr>
              <a:t>time does he go to </a:t>
            </a:r>
            <a:r>
              <a:rPr lang="en-US" altLang="zh-CN" sz="3400" spc="-150" dirty="0" smtClean="0">
                <a:latin typeface="Times New Roman"/>
                <a:ea typeface="宋体"/>
              </a:rPr>
              <a:t>work?</a:t>
            </a:r>
            <a:endParaRPr lang="zh-CN" altLang="en-US" sz="3400" spc="-150" dirty="0"/>
          </a:p>
        </p:txBody>
      </p:sp>
      <p:sp>
        <p:nvSpPr>
          <p:cNvPr id="6" name="矩形 5"/>
          <p:cNvSpPr/>
          <p:nvPr/>
        </p:nvSpPr>
        <p:spPr>
          <a:xfrm>
            <a:off x="5787251" y="1741710"/>
            <a:ext cx="5579832" cy="375487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27964" y="1692672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 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41417" y="2419650"/>
            <a:ext cx="6928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 B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27964" y="5330877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 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66917" y="1129314"/>
            <a:ext cx="600989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latin typeface="Times New Roman"/>
                <a:ea typeface="宋体"/>
              </a:rPr>
              <a:t>A.Will</a:t>
            </a:r>
            <a:r>
              <a:rPr lang="en-US" altLang="zh-CN" sz="3400" dirty="0">
                <a:latin typeface="Times New Roman"/>
                <a:ea typeface="宋体"/>
              </a:rPr>
              <a:t> you run with your dad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B.I </a:t>
            </a:r>
            <a:r>
              <a:rPr lang="en-US" altLang="zh-CN" sz="3400" dirty="0">
                <a:latin typeface="Times New Roman"/>
                <a:ea typeface="宋体"/>
              </a:rPr>
              <a:t>will get up at six o’clock tomorrow morning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C.Do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you often get up at seven o’clock in the morning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D.What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does he do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E.What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time does he go to </a:t>
            </a:r>
            <a:r>
              <a:rPr lang="en-US" altLang="zh-CN" sz="3400" dirty="0" smtClean="0">
                <a:latin typeface="Times New Roman"/>
                <a:ea typeface="宋体"/>
              </a:rPr>
              <a:t>work?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05460" y="867867"/>
            <a:ext cx="6096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A:</a:t>
            </a:r>
            <a:r>
              <a:rPr lang="en-US" altLang="zh-CN" sz="3400" u="sng" dirty="0">
                <a:latin typeface="Times New Roman"/>
                <a:ea typeface="宋体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B:He is a </a:t>
            </a:r>
            <a:r>
              <a:rPr lang="en-US" altLang="zh-CN" sz="3400" dirty="0" err="1">
                <a:latin typeface="Times New Roman"/>
                <a:ea typeface="宋体"/>
              </a:rPr>
              <a:t>policeman.He</a:t>
            </a:r>
            <a:r>
              <a:rPr lang="en-US" altLang="zh-CN" sz="3400" dirty="0">
                <a:latin typeface="Times New Roman"/>
                <a:ea typeface="宋体"/>
              </a:rPr>
              <a:t> is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very </a:t>
            </a:r>
            <a:r>
              <a:rPr lang="en-US" altLang="zh-CN" sz="3400" dirty="0">
                <a:latin typeface="Times New Roman"/>
                <a:ea typeface="宋体"/>
              </a:rPr>
              <a:t>strong.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A:</a:t>
            </a:r>
            <a:r>
              <a:rPr lang="en-US" altLang="zh-CN" sz="3400" u="sng" dirty="0">
                <a:latin typeface="Times New Roman"/>
                <a:ea typeface="宋体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B:He goes to work </a:t>
            </a:r>
            <a:r>
              <a:rPr lang="en-US" altLang="zh-CN" sz="3400" dirty="0" smtClean="0">
                <a:latin typeface="Times New Roman"/>
                <a:ea typeface="宋体"/>
              </a:rPr>
              <a:t>at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eight o’clock every morning.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5494789" y="1006679"/>
            <a:ext cx="6017126" cy="387750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08271" y="1006679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 D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85484" y="3327247"/>
            <a:ext cx="6928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 E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3914" y="861094"/>
            <a:ext cx="1083800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六、阅读材料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根据材料内容判断句子正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Kim and Tim are twin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brothers.They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look the same but they have different living habits(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习惯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).Tomorrow is Saturday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What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they going to do on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Saturday?When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they do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them?Let’s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have a look.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236340"/>
              </p:ext>
            </p:extLst>
          </p:nvPr>
        </p:nvGraphicFramePr>
        <p:xfrm>
          <a:off x="610620" y="1403138"/>
          <a:ext cx="10462848" cy="4663440"/>
        </p:xfrm>
        <a:graphic>
          <a:graphicData uri="http://schemas.openxmlformats.org/drawingml/2006/table">
            <a:tbl>
              <a:tblPr firstRow="1" firstCol="1" bandRow="1"/>
              <a:tblGrid>
                <a:gridCol w="3487616"/>
                <a:gridCol w="3487616"/>
                <a:gridCol w="3487616"/>
              </a:tblGrid>
              <a:tr h="2875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Kim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Tim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5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Get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up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r>
                        <a:rPr lang="zh-CN" sz="340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20</a:t>
                      </a: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am(</a:t>
                      </a: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上午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r>
                        <a:rPr lang="zh-CN" sz="340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00</a:t>
                      </a: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5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Run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r>
                        <a:rPr lang="zh-CN" sz="340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20</a:t>
                      </a: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MS Mincho"/>
                          <a:cs typeface="MS Mincho"/>
                        </a:rPr>
                        <a:t>✕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5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Have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breakfast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r>
                        <a:rPr lang="zh-CN" sz="3400" dirty="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00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am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MS Mincho"/>
                          <a:cs typeface="MS Mincho"/>
                        </a:rPr>
                        <a:t>✕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5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go</a:t>
                      </a: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fishing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Calibri"/>
                          <a:ea typeface="MS Mincho"/>
                          <a:cs typeface="MS Mincho"/>
                        </a:rPr>
                        <a:t>✕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r>
                        <a:rPr lang="zh-CN" sz="340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50</a:t>
                      </a: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5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Read</a:t>
                      </a: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books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Calibri"/>
                          <a:ea typeface="MS Mincho"/>
                          <a:cs typeface="MS Mincho"/>
                        </a:rPr>
                        <a:t>✕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zh-CN" sz="340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00</a:t>
                      </a: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pm(</a:t>
                      </a: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下午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5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Wash</a:t>
                      </a: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clothes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r>
                        <a:rPr lang="zh-CN" sz="3400" dirty="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am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r>
                        <a:rPr lang="zh-CN" sz="3400" dirty="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pm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5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Play</a:t>
                      </a: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basketball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zh-CN" sz="340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</a:t>
                      </a: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Calibri"/>
                          <a:ea typeface="MS Mincho"/>
                          <a:cs typeface="MS Mincho"/>
                        </a:rPr>
                        <a:t>✕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5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Go</a:t>
                      </a: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to</a:t>
                      </a: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bed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9</a:t>
                      </a:r>
                      <a:r>
                        <a:rPr lang="zh-CN" sz="340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40</a:t>
                      </a:r>
                      <a:r>
                        <a:rPr lang="en-US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11</a:t>
                      </a:r>
                      <a:r>
                        <a:rPr lang="zh-CN" sz="3400" dirty="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</a:t>
                      </a:r>
                      <a:r>
                        <a:rPr lang="en-US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pm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8715" y="844512"/>
            <a:ext cx="1094320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1.Kim is going to run at twenty to seven in the morning.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2.Kim will play basketball at half past three in the afternoon.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)3.Tim is going to read books in the morning.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)4.Kim gets up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early,Tim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goes to bed late.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)5.Kim will have breakfast and play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sports.His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living habits are healthy.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00707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18408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7798" y="336336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8255" y="423525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1118" y="494850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2238" y="871391"/>
            <a:ext cx="10989677" cy="138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七、假如你是</a:t>
            </a:r>
            <a:r>
              <a:rPr lang="en-US" altLang="zh-CN" sz="3400" dirty="0">
                <a:latin typeface="Times New Roman"/>
                <a:ea typeface="宋体"/>
              </a:rPr>
              <a:t>Amy,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请你根据表格提示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向大家讲述一下你爸爸的职业及日常作息时间。</a:t>
            </a:r>
            <a:endParaRPr lang="zh-CN" altLang="en-US" sz="3400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817278"/>
              </p:ext>
            </p:extLst>
          </p:nvPr>
        </p:nvGraphicFramePr>
        <p:xfrm>
          <a:off x="740209" y="2293318"/>
          <a:ext cx="10536955" cy="1198552"/>
        </p:xfrm>
        <a:graphic>
          <a:graphicData uri="http://schemas.openxmlformats.org/drawingml/2006/table">
            <a:tbl>
              <a:tblPr firstRow="1" firstCol="1" bandRow="1"/>
              <a:tblGrid>
                <a:gridCol w="2475134"/>
                <a:gridCol w="1739648"/>
                <a:gridCol w="2107391"/>
                <a:gridCol w="2107391"/>
                <a:gridCol w="2107391"/>
              </a:tblGrid>
              <a:tr h="5505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get up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go to work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go home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go to bed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father(doctor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r>
                        <a:rPr lang="zh-CN" sz="3200" dirty="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00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r>
                        <a:rPr lang="zh-CN" sz="3200" dirty="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00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18</a:t>
                      </a:r>
                      <a:r>
                        <a:rPr lang="zh-CN" sz="3200" dirty="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22</a:t>
                      </a:r>
                      <a:r>
                        <a:rPr lang="zh-CN" sz="3200" dirty="0">
                          <a:effectLst/>
                          <a:latin typeface="Calibri"/>
                          <a:ea typeface="宋体"/>
                          <a:cs typeface="宋体"/>
                        </a:rPr>
                        <a:t>∶</a:t>
                      </a: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00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90025" y="3499604"/>
            <a:ext cx="10921890" cy="3132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400" dirty="0" err="1" smtClean="0">
                <a:solidFill>
                  <a:srgbClr val="E72582"/>
                </a:solidFill>
                <a:latin typeface="Times New Roman"/>
                <a:ea typeface="宋体"/>
              </a:rPr>
              <a:t>Hello,I’m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Amy.My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father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doctor.He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gets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up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six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宋体"/>
              </a:rPr>
              <a:t>o’clock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宋体"/>
              </a:rPr>
              <a:t>in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宋体"/>
              </a:rPr>
              <a:t>the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spc="-150" dirty="0" err="1">
                <a:solidFill>
                  <a:srgbClr val="E72582"/>
                </a:solidFill>
                <a:latin typeface="Times New Roman"/>
                <a:ea typeface="宋体"/>
              </a:rPr>
              <a:t>morning.Then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宋体"/>
              </a:rPr>
              <a:t>he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宋体"/>
              </a:rPr>
              <a:t>goes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宋体"/>
              </a:rPr>
              <a:t>to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宋体"/>
              </a:rPr>
              <a:t>work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宋体"/>
              </a:rPr>
              <a:t>at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宋体"/>
              </a:rPr>
              <a:t>seven</a:t>
            </a: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spc="-150" dirty="0" err="1" smtClean="0">
                <a:solidFill>
                  <a:srgbClr val="E72582"/>
                </a:solidFill>
                <a:latin typeface="Times New Roman"/>
                <a:ea typeface="宋体"/>
              </a:rPr>
              <a:t>o’clock.He</a:t>
            </a: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goes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home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half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past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six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in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evening.He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goes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bed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ten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o’clock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night.He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has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busy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day.I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love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my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father.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62678"/>
            <a:ext cx="10735112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一、给下列句子选择相应的答语。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)1.Will you be home at seven o’clock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)2.What time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will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you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 home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)3.Are you going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to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 late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)4.What time does your mum get up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)5.Do you have dinner at a quarter to nine?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52079" y="2542780"/>
            <a:ext cx="5859835" cy="2755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A.I’ll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be home at seven o’clock.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B.She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gets up at half past six.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C.Yes,I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will.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D.No,I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don’t.E.Yes,I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am.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0421" y="17486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8398" y="246983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6489" y="392046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6489" y="537224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8398" y="61026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4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0693" y="861094"/>
            <a:ext cx="10821222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二、根据首字母或中文意思完成句子。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1.Hurry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up!It’s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q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nine and you’re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l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2.My father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w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3.Don’t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不要担心。现在还早。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4.My mother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我的妈妈是一名出租车司机。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5.This nurse goes to work at seven every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这名护士每天晚上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点去上班。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78555" y="1706162"/>
            <a:ext cx="12041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uarter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09208" y="1679296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78555" y="2369345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orker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62061" y="2369345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actory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472" y="3098940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24428" y="3129112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early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91456" y="3837293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taxi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81889" y="3837292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driver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23946" y="5271266"/>
            <a:ext cx="15664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evening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8" y="861094"/>
            <a:ext cx="1034082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1.—What does your uncle do?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 works very hard.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forty.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firefighter.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at home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9417" y="263225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0972" y="841079"/>
            <a:ext cx="8296191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)2.—What time is it now?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It’s a quarter to twelve.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5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03716" y="2241462"/>
            <a:ext cx="1834373" cy="17748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2813857"/>
            <a:ext cx="76193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latin typeface="Times New Roman"/>
                <a:ea typeface="宋体"/>
              </a:rPr>
              <a:t>A.                             B.                            C.</a:t>
            </a:r>
            <a:endParaRPr lang="zh-CN" altLang="en-US" sz="3400" dirty="0"/>
          </a:p>
        </p:txBody>
      </p:sp>
      <p:pic>
        <p:nvPicPr>
          <p:cNvPr id="9" name="image15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997833" y="2169584"/>
            <a:ext cx="1834373" cy="1774863"/>
          </a:xfrm>
          <a:prstGeom prst="rect">
            <a:avLst/>
          </a:prstGeom>
        </p:spPr>
      </p:pic>
      <p:pic>
        <p:nvPicPr>
          <p:cNvPr id="10" name="image15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576259" y="2224483"/>
            <a:ext cx="1834373" cy="177486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63625" y="84107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60" y="879293"/>
            <a:ext cx="10768668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3.Don’t go to bed too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.It’s not good for your health(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健康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A.late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B.early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C.tired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)4.—How can I get to the airport(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机场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)?It’s very far.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I’ll take you there.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A.Don’t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worry.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B.Great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C.Thank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)5.My father will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home at five o’clock.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A.be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B.am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C.is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0116" y="10355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9947" y="32498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9946" y="54055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3939" y="861094"/>
            <a:ext cx="6397905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四、仿照范例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根据图片写句子。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4891" y="1664685"/>
            <a:ext cx="966745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>
                <a:latin typeface="Times New Roman"/>
                <a:ea typeface="宋体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endParaRPr lang="en-US" altLang="zh-CN" sz="3400" dirty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My </a:t>
            </a:r>
            <a:r>
              <a:rPr lang="en-US" altLang="zh-CN" sz="3400" dirty="0">
                <a:latin typeface="Times New Roman"/>
                <a:ea typeface="宋体"/>
              </a:rPr>
              <a:t>father is a doctor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He </a:t>
            </a:r>
            <a:r>
              <a:rPr lang="en-US" altLang="zh-CN" sz="3400" dirty="0">
                <a:latin typeface="Times New Roman"/>
                <a:ea typeface="宋体"/>
              </a:rPr>
              <a:t>goes to work at half past eight in the morning.</a:t>
            </a:r>
            <a:endParaRPr lang="zh-CN" altLang="en-US" sz="3400" dirty="0"/>
          </a:p>
        </p:txBody>
      </p:sp>
      <p:pic>
        <p:nvPicPr>
          <p:cNvPr id="8" name="image15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18654" y="1833856"/>
            <a:ext cx="4798256" cy="22790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3" y="871391"/>
            <a:ext cx="1029888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400" dirty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My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uncle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the morning.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6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49538" y="1081918"/>
            <a:ext cx="4538197" cy="209847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63866" y="3291959"/>
            <a:ext cx="21499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teacher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4213925"/>
            <a:ext cx="617489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goes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work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seven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o’clock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63002"/>
            <a:ext cx="1086094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400" dirty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My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mother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the evening.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6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08262" y="1144475"/>
            <a:ext cx="4236193" cy="2012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23767" y="3216473"/>
            <a:ext cx="18341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nurse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02941" y="4255725"/>
            <a:ext cx="555220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goes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work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ten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o’clock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676</Words>
  <Application>Microsoft Office PowerPoint</Application>
  <PresentationFormat>自定义</PresentationFormat>
  <Paragraphs>187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Times New Roman</vt:lpstr>
      <vt:lpstr>方正小标宋_GBK</vt:lpstr>
      <vt:lpstr>Calibri</vt:lpstr>
      <vt:lpstr>方正黑体_GBK</vt:lpstr>
      <vt:lpstr>方正隶变_GBK</vt:lpstr>
      <vt:lpstr>微软雅黑</vt:lpstr>
      <vt:lpstr>汉仪雅酷黑 95W</vt:lpstr>
      <vt:lpstr>MS Mincho</vt:lpstr>
      <vt:lpstr>方正楷体_GBK</vt:lpstr>
      <vt:lpstr>方正大标宋简体</vt:lpstr>
      <vt:lpstr>Wingdings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2026-03-26T00:11:02Z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