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30" r:id="rId5"/>
    <p:sldId id="516" r:id="rId6"/>
    <p:sldId id="529" r:id="rId7"/>
    <p:sldId id="517" r:id="rId8"/>
    <p:sldId id="519" r:id="rId9"/>
    <p:sldId id="520" r:id="rId10"/>
    <p:sldId id="531" r:id="rId11"/>
    <p:sldId id="522" r:id="rId12"/>
    <p:sldId id="518" r:id="rId13"/>
    <p:sldId id="427" r:id="rId14"/>
  </p:sldIdLst>
  <p:sldSz cx="12192000" cy="6858000"/>
  <p:notesSz cx="6858000" cy="9144000"/>
  <p:embeddedFontLst>
    <p:embeddedFont>
      <p:font typeface="微软雅黑" pitchFamily="34" charset="-122"/>
      <p:regular r:id="rId15"/>
      <p:bold r:id="rId16"/>
    </p:embeddedFont>
    <p:embeddedFont>
      <p:font typeface="MS Mincho" pitchFamily="49" charset="-128"/>
      <p:regular r:id="rId17"/>
    </p:embeddedFont>
    <p:embeddedFont>
      <p:font typeface="方正隶变_GBK" charset="-122"/>
      <p:regular r:id="rId18"/>
    </p:embeddedFont>
    <p:embeddedFont>
      <p:font typeface="方正大标宋_GBK" charset="-122"/>
      <p:regular r:id="rId19"/>
    </p:embeddedFont>
    <p:embeddedFont>
      <p:font typeface="方正黑体_GBK" pitchFamily="65" charset="-122"/>
      <p:regular r:id="rId20"/>
    </p:embeddedFont>
    <p:embeddedFont>
      <p:font typeface="方正大标宋简体" charset="-122"/>
      <p:regular r:id="rId21"/>
    </p:embeddedFont>
    <p:embeddedFont>
      <p:font typeface="Cambria Math" pitchFamily="18" charset="0"/>
      <p:regular r:id="rId22"/>
    </p:embeddedFont>
    <p:embeddedFont>
      <p:font typeface="方正书宋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小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13.png"/><Relationship Id="rId4" Type="http://schemas.openxmlformats.org/officeDocument/2006/relationships/image" Target="../media/image12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"/><Relationship Id="rId3" Type="http://schemas.openxmlformats.org/officeDocument/2006/relationships/image" Target="../media/image3.png"/><Relationship Id="rId7" Type="http://schemas.openxmlformats.org/officeDocument/2006/relationships/image" Target="../media/image9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Relationship Id="rId9" Type="http://schemas.openxmlformats.org/officeDocument/2006/relationships/image" Target="../media/image11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56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 </a:t>
            </a:r>
            <a:r>
              <a:rPr lang="en-US" altLang="zh-CN" sz="5600" dirty="0" err="1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Mr</a:t>
            </a:r>
            <a:r>
              <a:rPr lang="en-US" altLang="zh-CN" sz="56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Li was a teacher.</a:t>
            </a:r>
            <a:endParaRPr lang="zh-CN" altLang="en-US" sz="56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2300" y="861094"/>
            <a:ext cx="107950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4.Many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ago,Mr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 used the telephone to call people.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)5.Now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 can call people anywhere(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任何地方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and write emails to his friends.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8659" y="10523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8659" y="25896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746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8" y="879293"/>
            <a:ext cx="10668001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五、选择合适的单词并用其适当形式填空。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dance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teach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year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study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learn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Look at these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photos.This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my sister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Meimei.Ten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a good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pupil.She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liked 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school.She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hard.Now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 is a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dance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well.This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father.He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a teacher many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Maths.Now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 doesn’t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work.He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6.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English.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13270" y="3815920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49265" y="3854191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studied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5079" y="3121223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years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16609" y="3104444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88133" y="5289093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2318" y="5993404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learning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5079" y="1711354"/>
            <a:ext cx="9629607" cy="6711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48805" y="1688784"/>
                <a:ext cx="10919763" cy="36870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3400" dirty="0">
                    <a:latin typeface="Times New Roman"/>
                    <a:ea typeface="方正黑体_GBK"/>
                    <a:cs typeface="Times New Roman"/>
                  </a:rPr>
                  <a:t>选出下列句子中错误的一项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黑体_GBK"/>
                    <a:cs typeface="Times New Roman"/>
                  </a:rPr>
                  <a:t>并改正。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   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1.My mother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was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forty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MS Mincho"/>
                            <a:cs typeface="MS Mincho"/>
                          </a:rPr>
                          <m:t>⁃</m:t>
                        </m:r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two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years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old now. 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 smtClean="0"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en-US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)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2.Did your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father</a:t>
                </a:r>
                <a:r>
                  <a:rPr lang="zh-CN" altLang="zh-CN" sz="3400" dirty="0" smtClean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learned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foreign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languages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 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 smtClean="0"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)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3.Daming learned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English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or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Chinese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.	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)4.Amy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liked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go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 to the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library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. 	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      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805" y="1688784"/>
                <a:ext cx="10919763" cy="3687035"/>
              </a:xfrm>
              <a:prstGeom prst="rect">
                <a:avLst/>
              </a:prstGeom>
              <a:blipFill rotWithShape="1">
                <a:blip r:embed="rId5"/>
                <a:stretch>
                  <a:fillRect l="-1508" t="-2645" b="-1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956865" y="2386298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67153" y="2248015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9416" y="30983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76207" y="3001852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learn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3189" y="38913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96672" y="3747423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3695" y="468443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04065" y="4543945"/>
            <a:ext cx="21852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going/to go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749" y="1582355"/>
            <a:ext cx="106008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一、按要求写单词。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1.teach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过去式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2.write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过去式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3.study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过去式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4.learn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过去式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5.dance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职业名词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47047" y="2376799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4830" y="3235722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wrote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98810" y="3983012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studied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01950" y="4734808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learnt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01950" y="5523431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7" y="861094"/>
            <a:ext cx="1060088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6.drive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职业名词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7.language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复数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8.city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复数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53860" y="934246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driver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43706" y="1690303"/>
            <a:ext cx="19303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languages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53860" y="2470232"/>
            <a:ext cx="11079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cities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88007"/>
            <a:ext cx="106260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二、根据问句选择合适的答语。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</a:rPr>
              <a:t>1.What did she do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)2.Was </a:t>
            </a:r>
            <a:r>
              <a:rPr lang="en-US" altLang="zh-CN" sz="3400" dirty="0" err="1">
                <a:latin typeface="Times New Roman"/>
                <a:ea typeface="宋体"/>
              </a:rPr>
              <a:t>Mr</a:t>
            </a:r>
            <a:r>
              <a:rPr lang="en-US" altLang="zh-CN" sz="3400" dirty="0">
                <a:latin typeface="Times New Roman"/>
                <a:ea typeface="宋体"/>
              </a:rPr>
              <a:t> Li a teacher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          )</a:t>
            </a:r>
            <a:r>
              <a:rPr lang="en-US" altLang="zh-CN" sz="3400" dirty="0">
                <a:latin typeface="Times New Roman"/>
                <a:ea typeface="宋体"/>
              </a:rPr>
              <a:t>3.What did he learn three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years </a:t>
            </a:r>
            <a:r>
              <a:rPr lang="en-US" altLang="zh-CN" sz="3400" dirty="0">
                <a:latin typeface="Times New Roman"/>
                <a:ea typeface="宋体"/>
              </a:rPr>
              <a:t>ago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)4.What did he do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)5.Did he study hard many years ago?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881768" y="1637761"/>
            <a:ext cx="4460148" cy="393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drank some water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danced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learnt Chinese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E.No,he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wasn’t.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6030" y="18387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32555" y="261457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9505" y="3429000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 D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4903" y="49548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88948" y="575021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81768" y="1702965"/>
            <a:ext cx="4460148" cy="386741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510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74531"/>
            <a:ext cx="10802224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)1.—What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 you like?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like Chinese and English.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A.cities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B.televisions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C.languages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2.Her mother was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then.She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worked in a hospital.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A.farmer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B.dancer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C.doctor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3931" y="24818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3931" y="46621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025" y="874531"/>
            <a:ext cx="10921889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3.Did your grandpa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TV last night?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A.watched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B.watch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C.watches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)4.Mr Li taught Chinese 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school.He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a good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A.teacher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B.pupil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C.driver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)5.Thirty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eleven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old.Now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A.fifty</a:t>
            </a:r>
            <a:r>
              <a:rPr lang="en-US" altLang="zh-CN" sz="3400" dirty="0" smtClean="0">
                <a:latin typeface="方正书宋_GBK" pitchFamily="65" charset="-122"/>
                <a:ea typeface="方正书宋_GBK" pitchFamily="65" charset="-122"/>
                <a:cs typeface="MS Mincho"/>
              </a:rPr>
              <a:t>-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one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B.forty</a:t>
            </a:r>
            <a:r>
              <a:rPr lang="en-US" altLang="zh-CN" sz="3400" dirty="0">
                <a:latin typeface="方正书宋_GBK" pitchFamily="65" charset="-122"/>
                <a:ea typeface="方正书宋_GBK" pitchFamily="65" charset="-122"/>
                <a:cs typeface="MS Mincho"/>
              </a:rPr>
              <a:t>-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two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C.forty</a:t>
            </a:r>
            <a:r>
              <a:rPr lang="en-US" altLang="zh-CN" sz="3400" dirty="0">
                <a:latin typeface="方正书宋_GBK" pitchFamily="65" charset="-122"/>
                <a:ea typeface="方正书宋_GBK" pitchFamily="65" charset="-122"/>
                <a:cs typeface="MS Mincho"/>
              </a:rPr>
              <a:t>-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one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03435" y="102763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1412" y="23237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1412" y="450786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510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66511"/>
            <a:ext cx="1083578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四、时光荏苒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岁月如梭。这些年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人们的生活有哪些变化呢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根据表格提示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871" y="2559328"/>
            <a:ext cx="7120929" cy="417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860269"/>
              </p:ext>
            </p:extLst>
          </p:nvPr>
        </p:nvGraphicFramePr>
        <p:xfrm>
          <a:off x="956866" y="1041401"/>
          <a:ext cx="9850834" cy="5464670"/>
        </p:xfrm>
        <a:graphic>
          <a:graphicData uri="http://schemas.openxmlformats.org/drawingml/2006/table">
            <a:tbl>
              <a:tblPr firstRow="1" firstCol="1" bandRow="1"/>
              <a:tblGrid>
                <a:gridCol w="2553920"/>
                <a:gridCol w="3648457"/>
                <a:gridCol w="3648457"/>
              </a:tblGrid>
              <a:tr h="217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Many years ago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Now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1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Xiaoming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3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Mrs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 Zhang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Mr Li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image4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317682" y="1701165"/>
            <a:ext cx="2387918" cy="1273650"/>
          </a:xfrm>
          <a:prstGeom prst="rect">
            <a:avLst/>
          </a:prstGeom>
        </p:spPr>
      </p:pic>
      <p:pic>
        <p:nvPicPr>
          <p:cNvPr id="9" name="image4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874634" y="1663065"/>
            <a:ext cx="2209165" cy="1204484"/>
          </a:xfrm>
          <a:prstGeom prst="rect">
            <a:avLst/>
          </a:prstGeom>
        </p:spPr>
      </p:pic>
      <p:pic>
        <p:nvPicPr>
          <p:cNvPr id="10" name="image4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592952" y="3179443"/>
            <a:ext cx="1503047" cy="1503047"/>
          </a:xfrm>
          <a:prstGeom prst="rect">
            <a:avLst/>
          </a:prstGeom>
        </p:spPr>
      </p:pic>
      <p:pic>
        <p:nvPicPr>
          <p:cNvPr id="11" name="image46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331515" y="3124332"/>
            <a:ext cx="1752283" cy="1558158"/>
          </a:xfrm>
          <a:prstGeom prst="rect">
            <a:avLst/>
          </a:prstGeom>
        </p:spPr>
      </p:pic>
      <p:pic>
        <p:nvPicPr>
          <p:cNvPr id="12" name="image47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4532946" y="4921573"/>
            <a:ext cx="1982154" cy="1547172"/>
          </a:xfrm>
          <a:prstGeom prst="rect">
            <a:avLst/>
          </a:prstGeom>
        </p:spPr>
      </p:pic>
      <p:pic>
        <p:nvPicPr>
          <p:cNvPr id="13" name="image48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7680960" y="4953912"/>
            <a:ext cx="2745740" cy="15148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2299" y="861094"/>
            <a:ext cx="108896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)1.Many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ago,Xiaoming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could only eat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drink.Now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 can ride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bike.And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 can write beautifully.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2.Many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ago,Mrs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Zhang bought things from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shops.Now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 buys things online(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网上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3.Many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ago,Mr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 could write emails to his friends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8272" y="10132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2419" y="26289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6463" y="413001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401</Words>
  <Application>Microsoft Office PowerPoint</Application>
  <PresentationFormat>自定义</PresentationFormat>
  <Paragraphs>129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微软雅黑</vt:lpstr>
      <vt:lpstr>MS Mincho</vt:lpstr>
      <vt:lpstr>方正隶变_GBK</vt:lpstr>
      <vt:lpstr>方正大标宋_GBK</vt:lpstr>
      <vt:lpstr>Wingdings</vt:lpstr>
      <vt:lpstr>方正黑体_GBK</vt:lpstr>
      <vt:lpstr>汉仪雅酷黑 95W</vt:lpstr>
      <vt:lpstr>方正大标宋简体</vt:lpstr>
      <vt:lpstr>Cambria Math</vt:lpstr>
      <vt:lpstr>方正书宋_GBK</vt:lpstr>
      <vt:lpstr>Times New Roman</vt:lpstr>
      <vt:lpstr>Calibri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235</cp:revision>
  <dcterms:created xsi:type="dcterms:W3CDTF">2019-06-19T02:08:00Z</dcterms:created>
  <dcterms:modified xsi:type="dcterms:W3CDTF">2026-03-03T07:23:47Z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