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15" r:id="rId4"/>
    <p:sldId id="516" r:id="rId5"/>
    <p:sldId id="517" r:id="rId6"/>
    <p:sldId id="518" r:id="rId7"/>
    <p:sldId id="519" r:id="rId8"/>
    <p:sldId id="520" r:id="rId9"/>
    <p:sldId id="527" r:id="rId10"/>
    <p:sldId id="427" r:id="rId11"/>
  </p:sldIdLst>
  <p:sldSz cx="12192000" cy="6858000"/>
  <p:notesSz cx="6858000" cy="9144000"/>
  <p:embeddedFontLst>
    <p:embeddedFont>
      <p:font typeface="方正隶变_GBK" charset="-122"/>
      <p:regular r:id="rId12"/>
    </p:embeddedFont>
    <p:embeddedFont>
      <p:font typeface="方正大标宋简体" charset="-122"/>
      <p:regular r:id="rId13"/>
    </p:embeddedFont>
    <p:embeddedFont>
      <p:font typeface="方正小标宋_GBK" pitchFamily="65" charset="-122"/>
      <p:regular r:id="rId14"/>
    </p:embeddedFont>
    <p:embeddedFont>
      <p:font typeface="方正黑体_GBK" pitchFamily="65" charset="-122"/>
      <p:regular r:id="rId15"/>
    </p:embeddedFont>
    <p:embeddedFont>
      <p:font typeface="Calibri" pitchFamily="34" charset="0"/>
      <p:regular r:id="rId16"/>
      <p:bold r:id="rId17"/>
      <p:italic r:id="rId18"/>
      <p:boldItalic r:id="rId19"/>
    </p:embeddedFont>
    <p:embeddedFont>
      <p:font typeface="微软雅黑" pitchFamily="34" charset="-122"/>
      <p:regular r:id="rId20"/>
      <p:bold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5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image" Target="../media/image6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332786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 smtClean="0">
                <a:latin typeface="Times New Roman" pitchFamily="18" charset="0"/>
                <a:ea typeface="方正大标宋简体" charset="-122"/>
                <a:cs typeface="Times New Roman" pitchFamily="18" charset="0"/>
              </a:rPr>
              <a:t>Unit  2  I’m in New York Now.</a:t>
            </a:r>
            <a:endParaRPr lang="zh-CN" altLang="zh-CN" sz="6000" b="1" dirty="0">
              <a:latin typeface="Times New Roman" pitchFamily="18" charset="0"/>
              <a:ea typeface="方正大标宋简体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3693413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426397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427936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4.jpeg">
            <a:extLst>
              <a:ext uri="{FF2B5EF4-FFF2-40B4-BE49-F238E27FC236}">
                <a16:creationId xmlns:a16="http://schemas.microsoft.com/office/drawing/2014/main" xmlns="" id="{E779C646-829E-4DAD-A117-4A9806674BD2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30731"/>
            <a:ext cx="4007273" cy="64608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8413" y="1611960"/>
            <a:ext cx="10500221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一、找出下面单词划线部分发音不同的一项。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)1.A.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wh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en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wh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at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wh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o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2.A.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wr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ite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wr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ong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wh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ite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3.A.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wh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ose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wh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ere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wh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y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)4.A.borr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ow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B.h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ow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C.n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ow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)5.A.mou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th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th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in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th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at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77045" y="258782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96950" y="338402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84927" y="419576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09986" y="491067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22008" y="572437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192" y="876219"/>
            <a:ext cx="10575722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二、按要求写单词。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1.meet 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过去式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宋体"/>
                <a:cs typeface="Times New Roman"/>
              </a:rPr>
              <a:t>,</a:t>
            </a:r>
            <a:endParaRPr lang="en-US" altLang="zh-CN" sz="3400" dirty="0" smtClean="0">
              <a:solidFill>
                <a:schemeClr val="bg1"/>
              </a:solidFill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2.arrived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原形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3.go 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第三人称单数形式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4.make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过去式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5.read 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过去式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6.woman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复数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06706" y="1781199"/>
            <a:ext cx="168754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met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　　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06706" y="2527921"/>
            <a:ext cx="120417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arrive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764360" y="3308330"/>
            <a:ext cx="98456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goes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39269" y="4102637"/>
            <a:ext cx="11304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made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182240" y="4869542"/>
            <a:ext cx="936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read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25578" y="5658180"/>
            <a:ext cx="146867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women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1092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025" y="861094"/>
            <a:ext cx="1072672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三、根据首字母或中文提示写单词完成句子。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1.My new pet often(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经常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s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English.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2.There are lots of tall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b 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in this city.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3.Grandma and Simon met me at the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a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4.We took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t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to their home yesterday.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5.We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here yesterday.(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我们是昨天到达这里的。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69497" y="1739879"/>
            <a:ext cx="11785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peaks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07669" y="2512337"/>
            <a:ext cx="15921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uildings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732781" y="3300713"/>
            <a:ext cx="11560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irport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14036" y="4079885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axi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66779" y="4860643"/>
            <a:ext cx="14221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arrived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90025" y="861094"/>
            <a:ext cx="10726724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6.Grandma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Chinese food for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yesterday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昨天奶奶给我做了中式食物。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7.I will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to you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我会很快写信给你的。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8.He is going to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this evening.(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今天晚上他打算唱歌。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905420" y="959865"/>
            <a:ext cx="11304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made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574815" y="971628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me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41090" y="2544815"/>
            <a:ext cx="10823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write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95776" y="2544814"/>
            <a:ext cx="100860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soon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685500" y="3300043"/>
            <a:ext cx="91242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105331" y="3304000"/>
            <a:ext cx="11785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songs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30398" y="864208"/>
            <a:ext cx="105505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四、根据问句选答语。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1.Where are you going?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2.What are you going to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take?</a:t>
            </a:r>
            <a:r>
              <a:rPr lang="en-US" altLang="zh-CN" sz="36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3.When are you going to get up?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4.Who’s going to the airport?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)5.How are you going to get there?	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07453" y="1569938"/>
            <a:ext cx="4079963" cy="32316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latin typeface="Times New Roman"/>
                <a:ea typeface="宋体"/>
              </a:rPr>
              <a:t>A.By</a:t>
            </a:r>
            <a:r>
              <a:rPr lang="en-US" altLang="zh-CN" sz="3400" dirty="0">
                <a:latin typeface="Times New Roman"/>
                <a:ea typeface="宋体"/>
              </a:rPr>
              <a:t> car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r>
              <a:rPr lang="en-US" altLang="zh-CN" sz="3400" spc="-150" dirty="0">
                <a:latin typeface="Times New Roman"/>
                <a:ea typeface="宋体"/>
              </a:rPr>
              <a:t>B.I am going to the park</a:t>
            </a:r>
            <a:r>
              <a:rPr lang="en-US" altLang="zh-CN" sz="3400" spc="-150" dirty="0" smtClean="0">
                <a:latin typeface="Times New Roman"/>
                <a:ea typeface="宋体"/>
              </a:rPr>
              <a:t>.</a:t>
            </a:r>
          </a:p>
          <a:p>
            <a:r>
              <a:rPr lang="en-US" altLang="zh-CN" sz="3400" dirty="0" err="1">
                <a:latin typeface="Times New Roman"/>
                <a:ea typeface="宋体"/>
              </a:rPr>
              <a:t>C.At</a:t>
            </a:r>
            <a:r>
              <a:rPr lang="en-US" altLang="zh-CN" sz="3400" dirty="0">
                <a:latin typeface="Times New Roman"/>
                <a:ea typeface="宋体"/>
              </a:rPr>
              <a:t> six o’clock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r>
              <a:rPr lang="en-US" altLang="zh-CN" sz="3400" dirty="0" err="1">
                <a:latin typeface="Times New Roman"/>
                <a:ea typeface="宋体"/>
              </a:rPr>
              <a:t>D.My</a:t>
            </a:r>
            <a:r>
              <a:rPr lang="en-US" altLang="zh-CN" sz="3400" dirty="0">
                <a:latin typeface="Times New Roman"/>
                <a:ea typeface="宋体"/>
              </a:rPr>
              <a:t> mother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E.I am going to take 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my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book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en-US" altLang="zh-CN" sz="3400" dirty="0" smtClean="0">
              <a:latin typeface="Times New Roman"/>
              <a:ea typeface="宋体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74017" y="182441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07841" y="263839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41016" y="342900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41016" y="418603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41015" y="497446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7" y="863002"/>
            <a:ext cx="10938667" cy="13956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五、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Jane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打算去山东泰山旅行。下面是她画的思维导图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请根据思维导图填空。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232.jpeg"/>
          <p:cNvPicPr/>
          <p:nvPr/>
        </p:nvPicPr>
        <p:blipFill rotWithShape="1">
          <a:blip r:embed="rId4"/>
          <a:srcRect t="3620"/>
          <a:stretch/>
        </p:blipFill>
        <p:spPr>
          <a:xfrm>
            <a:off x="1630329" y="2258640"/>
            <a:ext cx="7622727" cy="447552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3103" y="861094"/>
            <a:ext cx="10948812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Jane</a:t>
            </a:r>
            <a:r>
              <a:rPr lang="en-US" altLang="zh-CN" sz="3400" dirty="0" smtClean="0">
                <a:latin typeface="Times New Roman"/>
                <a:ea typeface="方正黑体_GBK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going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to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Mount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Tai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in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Shandong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in</a:t>
            </a:r>
            <a:r>
              <a:rPr lang="en-US" altLang="zh-CN" sz="3400" dirty="0">
                <a:latin typeface="Times New Roman"/>
                <a:ea typeface="方正黑体_GBK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She’s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going there with her 2.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by 3.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.She’s going to 4.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the mountains and 5.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sunrise.And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she is going to 6.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some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photos.She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will have a good time.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99724" y="968413"/>
            <a:ext cx="91242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July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843688" y="1727657"/>
            <a:ext cx="14462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parents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724859" y="1739609"/>
            <a:ext cx="9861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train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713449" y="2561559"/>
            <a:ext cx="118013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climb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991324" y="2561558"/>
            <a:ext cx="122661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watch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037509" y="3300960"/>
            <a:ext cx="91242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take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31.jpeg">
            <a:extLst>
              <a:ext uri="{FF2B5EF4-FFF2-40B4-BE49-F238E27FC236}">
                <a16:creationId xmlns="" xmlns:a16="http://schemas.microsoft.com/office/drawing/2014/main" id="{F26DE1C1-30B6-4E3C-9009-99272B6DBC8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475764" y="920083"/>
            <a:ext cx="3262836" cy="60003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4858" y="1546710"/>
            <a:ext cx="10659611" cy="5115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方正黑体_GBK"/>
                <a:cs typeface="Times New Roman"/>
              </a:rPr>
              <a:t>        </a:t>
            </a:r>
            <a:r>
              <a:rPr lang="zh-CN" altLang="zh-CN" sz="3400" dirty="0" smtClean="0">
                <a:latin typeface="Times New Roman"/>
                <a:ea typeface="方正黑体_GBK"/>
                <a:cs typeface="Times New Roman"/>
              </a:rPr>
              <a:t>根据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句子意思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选出正确的单词填空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并注意单词的正确形式。每词只用一次。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meet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building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write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make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take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1.I will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to you again soon.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2.Simon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me at the airport yesterday.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3.There are many tall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4.Dad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Chinese food for me last night.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5.Lingling is going to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 taxi to the theatre.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38899" y="2919368"/>
            <a:ext cx="8858774" cy="50963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231472" y="3428999"/>
            <a:ext cx="10823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write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352498" y="4044552"/>
            <a:ext cx="8402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met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587752" y="4647429"/>
            <a:ext cx="18101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buildings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000545" y="5304927"/>
            <a:ext cx="11304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made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812071" y="5892475"/>
            <a:ext cx="91242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take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</TotalTime>
  <Words>263</Words>
  <Application>Microsoft Office PowerPoint</Application>
  <PresentationFormat>自定义</PresentationFormat>
  <Paragraphs>108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2" baseType="lpstr">
      <vt:lpstr>Arial</vt:lpstr>
      <vt:lpstr>宋体</vt:lpstr>
      <vt:lpstr>方正隶变_GBK</vt:lpstr>
      <vt:lpstr>方正大标宋简体</vt:lpstr>
      <vt:lpstr>Wingdings</vt:lpstr>
      <vt:lpstr>汉仪雅酷黑 95W</vt:lpstr>
      <vt:lpstr>方正小标宋_GBK</vt:lpstr>
      <vt:lpstr>方正黑体_GBK</vt:lpstr>
      <vt:lpstr>Times New Roman</vt:lpstr>
      <vt:lpstr>Calibri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235</cp:revision>
  <dcterms:created xsi:type="dcterms:W3CDTF">2019-06-19T02:08:00Z</dcterms:created>
  <dcterms:modified xsi:type="dcterms:W3CDTF">2026-03-26T07:08:49Z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