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7" r:id="rId4"/>
    <p:sldId id="533" r:id="rId5"/>
    <p:sldId id="534" r:id="rId6"/>
    <p:sldId id="530" r:id="rId7"/>
    <p:sldId id="535" r:id="rId8"/>
    <p:sldId id="536" r:id="rId9"/>
    <p:sldId id="537" r:id="rId10"/>
    <p:sldId id="531" r:id="rId11"/>
    <p:sldId id="538" r:id="rId12"/>
    <p:sldId id="541" r:id="rId13"/>
    <p:sldId id="539" r:id="rId14"/>
    <p:sldId id="540" r:id="rId15"/>
    <p:sldId id="544" r:id="rId16"/>
    <p:sldId id="498" r:id="rId17"/>
    <p:sldId id="542" r:id="rId18"/>
    <p:sldId id="427" r:id="rId19"/>
  </p:sldIdLst>
  <p:sldSz cx="12192000" cy="6858000"/>
  <p:notesSz cx="6858000" cy="9144000"/>
  <p:embeddedFontLst>
    <p:embeddedFont>
      <p:font typeface="方正楷体_GBK" panose="03000509000000000000" pitchFamily="65" charset="-122"/>
      <p:regular r:id="rId20"/>
    </p:embeddedFont>
    <p:embeddedFont>
      <p:font typeface="方正仿宋_GBK" panose="03000509000000000000" pitchFamily="65" charset="-122"/>
      <p:regular r:id="rId21"/>
    </p:embeddedFont>
    <p:embeddedFont>
      <p:font typeface="方正黑体_GBK" panose="03000509000000000000" pitchFamily="65" charset="-122"/>
      <p:regular r:id="rId22"/>
    </p:embeddedFont>
    <p:embeddedFont>
      <p:font typeface="微软雅黑" panose="020B0503020204020204" pitchFamily="34" charset="-122"/>
      <p:regular r:id="rId23"/>
      <p:bold r:id="rId24"/>
    </p:embeddedFont>
    <p:embeddedFont>
      <p:font typeface="方正隶变_GBK" panose="03000509000000000000" pitchFamily="65" charset="-122"/>
      <p:regular r:id="rId25"/>
    </p:embeddedFont>
    <p:embeddedFont>
      <p:font typeface="方正书宋_GBK" panose="03000509000000000000" pitchFamily="65" charset="-122"/>
      <p:regular r:id="rId26"/>
    </p:embeddedFont>
    <p:embeddedFont>
      <p:font typeface="方正大标宋_GBK" panose="03000509000000000000" pitchFamily="65" charset="-122"/>
      <p:regular r:id="rId27"/>
    </p:embeddedFont>
    <p:embeddedFont>
      <p:font typeface="Calibri" panose="020F0502020204030204" pitchFamily="34" charset="0"/>
      <p:regular r:id="rId28"/>
      <p:bold r:id="rId29"/>
      <p:italic r:id="rId30"/>
      <p:boldItalic r:id="rId31"/>
    </p:embeddedFont>
    <p:embeddedFont>
      <p:font typeface="NEU-XT" panose="02020503000000020003" pitchFamily="18" charset="-122"/>
      <p:regular r:id="rId32"/>
    </p:embeddedFont>
    <p:embeddedFont>
      <p:font typeface="楷体" panose="02010609060101010101" pitchFamily="49" charset="-122"/>
      <p:regular r:id="rId33"/>
    </p:embeddedFont>
    <p:embeddedFont>
      <p:font typeface="华文宋体" panose="02010600030101010101" charset="-122"/>
      <p:regular r:id="rId34"/>
    </p:embeddedFont>
    <p:embeddedFont>
      <p:font typeface="方正宋黑_GBK" panose="03000509000000000000" pitchFamily="65" charset="-122"/>
      <p:regular r:id="rId35"/>
    </p:embeddedFont>
    <p:embeddedFont>
      <p:font typeface="NEU-BZ" panose="02010600010101010101" pitchFamily="2" charset="-122"/>
      <p:regular r:id="rId36"/>
      <p:bold r:id="rId37"/>
      <p:italic r:id="rId38"/>
      <p:boldItalic r:id="rId39"/>
    </p:embeddedFont>
    <p:embeddedFont>
      <p:font typeface="方正小标宋_GBK" panose="03000509000000000000" pitchFamily="65" charset="-122"/>
      <p:regular r:id="rId40"/>
    </p:embeddedFont>
    <p:embeddedFont>
      <p:font typeface="方正大标宋简体" panose="02010600030101010101" charset="-122"/>
      <p:regular r:id="rId41"/>
    </p:embeddedFont>
    <p:embeddedFont>
      <p:font typeface="NEU-HZ" panose="02010600010101010101" pitchFamily="2" charset="-122"/>
      <p:regular r:id="rId42"/>
      <p:italic r:id="rId4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9" Type="http://schemas.openxmlformats.org/officeDocument/2006/relationships/font" Target="fonts/font20.fntdata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34" Type="http://schemas.openxmlformats.org/officeDocument/2006/relationships/font" Target="fonts/font15.fntdata"/><Relationship Id="rId42" Type="http://schemas.openxmlformats.org/officeDocument/2006/relationships/font" Target="fonts/font23.fntdata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33" Type="http://schemas.openxmlformats.org/officeDocument/2006/relationships/font" Target="fonts/font14.fntdata"/><Relationship Id="rId38" Type="http://schemas.openxmlformats.org/officeDocument/2006/relationships/font" Target="fonts/font19.fntdata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41" Type="http://schemas.openxmlformats.org/officeDocument/2006/relationships/font" Target="fonts/font2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font" Target="fonts/font13.fntdata"/><Relationship Id="rId37" Type="http://schemas.openxmlformats.org/officeDocument/2006/relationships/font" Target="fonts/font18.fntdata"/><Relationship Id="rId40" Type="http://schemas.openxmlformats.org/officeDocument/2006/relationships/font" Target="fonts/font21.fntdata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36" Type="http://schemas.openxmlformats.org/officeDocument/2006/relationships/font" Target="fonts/font1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2.fntdata"/><Relationship Id="rId44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35" Type="http://schemas.openxmlformats.org/officeDocument/2006/relationships/font" Target="fonts/font16.fntdata"/><Relationship Id="rId43" Type="http://schemas.openxmlformats.org/officeDocument/2006/relationships/font" Target="fonts/font24.fntdata"/><Relationship Id="rId48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5" Type="http://schemas.openxmlformats.org/officeDocument/2006/relationships/image" Target="../media/image5.TIF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image" Target="../media/image6.t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Relationship Id="rId4" Type="http://schemas.openxmlformats.org/officeDocument/2006/relationships/slide" Target="slide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22  </a:t>
            </a: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火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烧云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3850" y="861094"/>
            <a:ext cx="674914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雪也是大自然中的魔术师。看图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照样子把下面的句子补充完整。</a:t>
            </a: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5460" y="4134111"/>
            <a:ext cx="10524227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场雪下得可真大啊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大地</a:t>
            </a:r>
            <a:r>
              <a:rPr lang="zh-CN" altLang="zh-CN" sz="3400" u="sng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盖上了白毯子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小房</a:t>
            </a:r>
            <a:r>
              <a:rPr lang="zh-CN" altLang="zh-CN" sz="340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子</a:t>
            </a:r>
            <a:endParaRPr lang="en-US" altLang="zh-CN" sz="3400" dirty="0" smtClean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u="sng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远处的山也</a:t>
            </a:r>
            <a:r>
              <a:rPr lang="zh-CN" altLang="zh-CN" sz="3400" u="sng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13.jpeg"/>
          <p:cNvPicPr/>
          <p:nvPr/>
        </p:nvPicPr>
        <p:blipFill rotWithShape="1">
          <a:blip r:embed="rId5"/>
          <a:srcRect l="9419"/>
          <a:stretch/>
        </p:blipFill>
        <p:spPr>
          <a:xfrm>
            <a:off x="7527666" y="1014693"/>
            <a:ext cx="3502021" cy="2706321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994529" y="5044915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披上了白披肩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085133" y="5044915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戴上了白帽子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5223" y="861094"/>
            <a:ext cx="10916692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四、课内外对比阅读。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dirty="0" smtClean="0">
                <a:latin typeface="Calibri" panose="020F0502020204030204" pitchFamily="34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文</a:t>
            </a:r>
            <a:r>
              <a:rPr lang="zh-CN" altLang="zh-CN" sz="3400" dirty="0">
                <a:latin typeface="Calibri" panose="020F0502020204030204" pitchFamily="34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段一</a:t>
            </a:r>
            <a:r>
              <a:rPr lang="en-US" altLang="zh-CN" sz="3400" dirty="0">
                <a:latin typeface="方正宋黑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这地方的火烧云变化极多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一会儿红彤彤的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一会儿金灿灿的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一会儿半紫半黄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一会儿半灰半百合色。葡萄灰、梨黄、茄子紫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这些颜色天空都有。还有些说也说不出来、见也没见过的颜色。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55600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会儿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天空出现一匹马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马头向南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马尾向西。马是跪着的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像等人骑上它的背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它才站起来似的。过了两三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秒</a:t>
            </a:r>
            <a:endParaRPr lang="zh-CN" altLang="en-US" sz="34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21486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5223" y="861094"/>
            <a:ext cx="10916692" cy="5362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钟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那匹马大起来了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腿伸开了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脖子也长了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尾巴却不见了。看的人正在寻找马尾巴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那匹马变模糊了。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3200" dirty="0" smtClean="0">
                <a:latin typeface="Calibri" panose="020F0502020204030204" pitchFamily="34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200" dirty="0" smtClean="0">
                <a:latin typeface="Calibri" panose="020F0502020204030204" pitchFamily="34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文</a:t>
            </a:r>
            <a:r>
              <a:rPr lang="zh-CN" altLang="zh-CN" sz="3200" dirty="0">
                <a:latin typeface="Calibri" panose="020F0502020204030204" pitchFamily="34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段二</a:t>
            </a:r>
            <a:r>
              <a:rPr lang="en-US" altLang="zh-CN" sz="3200" dirty="0">
                <a:latin typeface="方正宋黑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云的形状变化中藏着关于天气的秘密。炎热的夏季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远远耸立着一座白色的云山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从这座云山向左右伸出两个尖头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山就变得像铁匠的铁砧了。这就是砧状云。飞行员知道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砧状云是雷雨的预兆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应该离它远些才好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有时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云朵像鳞片一样均匀地排成一小块一小块的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那今天准是个大晴天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雨天前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天空中出现一条一条的像是钩子一样的云朵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那是钩卷云在告诉我们即将要下雨。</a:t>
            </a:r>
            <a:endParaRPr lang="zh-CN" altLang="en-US" sz="32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88099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0734759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联读两篇选文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填一填文中向我们介绍的云。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en-US" altLang="zh-CN" sz="3400" u="sng" dirty="0" smtClean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u="sng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鳞片云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en-US" altLang="zh-CN" sz="3400" u="sng" dirty="0" smtClean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2149129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火烧云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09695" y="2149129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砧状云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909695" y="3208108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钩卷云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92137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355" y="861095"/>
            <a:ext cx="1045521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选文二中哪句话可以帮助我们理解整段话的意思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用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画出来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联读两篇选文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作者分别从颜色和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两个方面写出云的变化。我也会照样子写出表示颜色的词语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金灿灿、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、梨黄、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66157" y="2717321"/>
            <a:ext cx="970471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latin typeface="Calibri" panose="020F0502020204030204" pitchFamily="34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文段二</a:t>
            </a:r>
            <a:r>
              <a:rPr lang="en-US" altLang="zh-CN" sz="3200" dirty="0">
                <a:solidFill>
                  <a:srgbClr val="000000"/>
                </a:solidFill>
                <a:latin typeface="方正宋黑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云的形状变化中藏着关于天气的秘密。</a:t>
            </a:r>
            <a:endParaRPr lang="zh-CN" altLang="en-US" dirty="0"/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2470927" y="3302096"/>
            <a:ext cx="6638567" cy="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7655243" y="407012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形状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53427" y="5614258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黄澄澄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598543" y="561425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桃红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59758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355" y="861095"/>
            <a:ext cx="10873560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选一选每一种云分别对应的天气情况。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填序号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雷雨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下雨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晴天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下雪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像铁匠的铁砧 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像鱼鳞 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像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钩子 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)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67821" y="330237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796142" y="330237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27207" y="435480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65134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:a16="http://schemas.microsoft.com/office/drawing/2014/main" xmlns="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1063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8739" y="1682159"/>
            <a:ext cx="10955547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 smtClean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请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根据下面的气象谚语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帮同学们判断出不同的云预示着怎样的天气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填一填。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乌云脚底白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定有大雨来。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暴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热黑云起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雹子要落地。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日落黄澄澄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明日刮大风。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夜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里星光明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明朝依旧晴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5662" y="3429000"/>
            <a:ext cx="10168127" cy="1350034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70" y="861094"/>
            <a:ext cx="1073126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天气很热时突然起黑云。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endParaRPr lang="en-US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乌云的底部发白。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夜晚的天空布满了星星。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endParaRPr lang="en-US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日落时出现黄云。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400" dirty="0">
              <a:solidFill>
                <a:srgbClr val="00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94193" y="103650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冰雹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39300" y="186136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大雨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594193" y="272691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晴天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222593" y="342900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大风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04955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:a16="http://schemas.microsoft.com/office/drawing/2014/main" xmlns="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118" y="1582068"/>
            <a:ext cx="11066450" cy="79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一、读下面关于火烧云的简介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</a:t>
            </a:r>
            <a:r>
              <a:rPr lang="zh-CN" altLang="zh-CN" sz="3400" smtClean="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475462" y="925607"/>
            <a:ext cx="11291422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>
              <a:lnSpc>
                <a:spcPct val="140000"/>
              </a:lnSpc>
              <a:spcAft>
                <a:spcPts val="0"/>
              </a:spcAft>
            </a:pPr>
            <a:r>
              <a:rPr lang="zh-CN" altLang="zh-CN" sz="3400" spc="-150" dirty="0" smtClean="0">
                <a:latin typeface="Calibri"/>
                <a:ea typeface="方正楷体_GBK"/>
                <a:cs typeface="Times New Roman"/>
              </a:rPr>
              <a:t>火烧云</a:t>
            </a:r>
            <a:r>
              <a:rPr lang="zh-CN" altLang="zh-CN" sz="3400" spc="-150" dirty="0">
                <a:latin typeface="Calibri"/>
                <a:ea typeface="方正楷体_GBK"/>
                <a:cs typeface="Times New Roman"/>
              </a:rPr>
              <a:t>是日出或日落时出现的云霞。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其</a:t>
            </a:r>
            <a:r>
              <a:rPr lang="en-US" altLang="zh-CN" sz="3400" dirty="0">
                <a:latin typeface="NEU-XT"/>
                <a:ea typeface="宋体"/>
                <a:cs typeface="Times New Roman"/>
              </a:rPr>
              <a:t>yán</a:t>
            </a:r>
            <a:r>
              <a:rPr lang="en-US" altLang="zh-CN" sz="34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>
                <a:latin typeface="NEU-XT"/>
                <a:ea typeface="宋体"/>
                <a:cs typeface="Times New Roman"/>
              </a:rPr>
              <a:t>sè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       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spc="-150" dirty="0">
                <a:latin typeface="Calibri"/>
                <a:ea typeface="方正楷体_GBK"/>
                <a:cs typeface="Times New Roman"/>
              </a:rPr>
              <a:t>变化极多</a:t>
            </a:r>
            <a:r>
              <a:rPr lang="en-US" altLang="zh-CN" sz="3400" spc="-15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 dirty="0">
                <a:latin typeface="Calibri"/>
                <a:ea typeface="方正楷体_GBK"/>
                <a:cs typeface="Times New Roman"/>
              </a:rPr>
              <a:t>形状千奇百怪。这些云霞或像可爱的小猪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zhū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NEU-XT"/>
                <a:ea typeface="宋体"/>
                <a:cs typeface="Times New Roman"/>
              </a:rPr>
              <a:t>zū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、</a:t>
            </a:r>
            <a:r>
              <a:rPr lang="en-US" altLang="zh-CN" sz="3400" dirty="0">
                <a:latin typeface="NEU-XT"/>
                <a:ea typeface="宋体"/>
                <a:cs typeface="Times New Roman"/>
              </a:rPr>
              <a:t>xiào</a:t>
            </a:r>
            <a:r>
              <a:rPr lang="en-US" altLang="zh-CN" sz="34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>
                <a:latin typeface="NEU-XT"/>
                <a:ea typeface="宋体"/>
                <a:cs typeface="Times New Roman"/>
              </a:rPr>
              <a:t>yíng</a:t>
            </a:r>
            <a:r>
              <a:rPr lang="en-US" altLang="zh-CN" sz="34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>
                <a:latin typeface="NEU-XT"/>
                <a:ea typeface="宋体"/>
                <a:cs typeface="Times New Roman"/>
              </a:rPr>
              <a:t>yíng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         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的</a:t>
            </a:r>
            <a:r>
              <a:rPr lang="en-US" altLang="zh-CN" sz="3400" dirty="0">
                <a:latin typeface="NEU-XT"/>
                <a:ea typeface="宋体"/>
                <a:cs typeface="Times New Roman"/>
              </a:rPr>
              <a:t>chéng</a:t>
            </a:r>
            <a:r>
              <a:rPr lang="en-US" altLang="zh-CN" sz="34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>
                <a:latin typeface="NEU-XT"/>
                <a:ea typeface="宋体"/>
                <a:cs typeface="Times New Roman"/>
              </a:rPr>
              <a:t>liáng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       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的老人、庙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[</a:t>
            </a:r>
            <a:r>
              <a:rPr lang="en-US" altLang="zh-CN" sz="3400" dirty="0">
                <a:latin typeface="NEU-XT"/>
                <a:ea typeface="宋体"/>
                <a:cs typeface="Times New Roman"/>
              </a:rPr>
              <a:t>mào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miào</a:t>
            </a:r>
            <a:r>
              <a:rPr lang="en-US" altLang="zh-CN" sz="3400" dirty="0" smtClean="0">
                <a:latin typeface="方正楷体_GBK"/>
                <a:ea typeface="宋体"/>
                <a:cs typeface="Times New Roman"/>
              </a:rPr>
              <a:t>]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门前很</a:t>
            </a:r>
            <a:r>
              <a:rPr lang="en-US" altLang="zh-CN" sz="3400" dirty="0">
                <a:latin typeface="NEU-XT"/>
                <a:ea typeface="宋体"/>
                <a:cs typeface="Times New Roman"/>
              </a:rPr>
              <a:t>wēi</a:t>
            </a:r>
            <a:r>
              <a:rPr lang="en-US" altLang="zh-CN" sz="34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>
                <a:latin typeface="NEU-XT"/>
                <a:ea typeface="宋体"/>
                <a:cs typeface="Times New Roman"/>
              </a:rPr>
              <a:t>wǔ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         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很</a:t>
            </a:r>
            <a:r>
              <a:rPr lang="zh-CN" altLang="zh-CN" sz="3400" u="sng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 u="sng" dirty="0"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地蹲着的石狮子、跪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[</a:t>
            </a:r>
            <a:r>
              <a:rPr lang="en-US" altLang="zh-CN" sz="3400" dirty="0">
                <a:latin typeface="NEU-XT"/>
                <a:ea typeface="宋体"/>
                <a:cs typeface="Times New Roman"/>
              </a:rPr>
              <a:t>cuì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guì</a:t>
            </a:r>
            <a:r>
              <a:rPr lang="en-US" altLang="zh-CN" sz="3400" dirty="0" smtClean="0">
                <a:latin typeface="方正楷体_GBK"/>
                <a:ea typeface="宋体"/>
                <a:cs typeface="Times New Roman"/>
              </a:rPr>
              <a:t>]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着的大马等。火烧云持续时间通常较短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你若想低下头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揉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[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róu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NEU-XT"/>
                <a:ea typeface="宋体"/>
                <a:cs typeface="Times New Roman"/>
              </a:rPr>
              <a:t>yóu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]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揉眼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Calibri"/>
                <a:ea typeface="方正仿宋_GBK"/>
                <a:cs typeface="Times New Roman"/>
              </a:rPr>
              <a:t>         </a:t>
            </a:r>
            <a:r>
              <a:rPr lang="zh-CN" altLang="zh-CN" sz="3400" u="sng" dirty="0"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一会儿再看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可是它偏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[</a:t>
            </a:r>
            <a:r>
              <a:rPr lang="en-US" altLang="zh-CN" sz="3400" dirty="0">
                <a:latin typeface="NEU-XT"/>
                <a:ea typeface="宋体"/>
                <a:cs typeface="Times New Roman"/>
              </a:rPr>
              <a:t>biàn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piān</a:t>
            </a:r>
            <a:r>
              <a:rPr lang="en-US" altLang="zh-CN" sz="3400" dirty="0" smtClean="0">
                <a:latin typeface="方正楷体_GBK"/>
                <a:ea typeface="宋体"/>
                <a:cs typeface="Times New Roman"/>
              </a:rPr>
              <a:t>]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不等你。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读拼音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写词语</a:t>
            </a:r>
            <a:r>
              <a:rPr lang="en-US" altLang="zh-CN" sz="3400" dirty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并用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“</a:t>
            </a:r>
            <a:r>
              <a:rPr lang="en-US" altLang="zh-CN" sz="3400" dirty="0">
                <a:latin typeface="Calibri"/>
                <a:ea typeface="NEU-BZ"/>
                <a:cs typeface="Times New Roman"/>
              </a:rPr>
              <a:t>􀳫</a:t>
            </a:r>
            <a:r>
              <a:rPr lang="en-US" altLang="zh-CN" sz="3400" dirty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Calibri"/>
                <a:ea typeface="宋体"/>
                <a:cs typeface="Times New Roman"/>
              </a:rPr>
              <a:t>选出简介中加点字的正确读音</a:t>
            </a:r>
            <a:r>
              <a:rPr lang="zh-CN" altLang="zh-CN" sz="3400" dirty="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043397" y="108788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颜色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68969" y="2510716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笑盈盈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635702" y="251071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乘凉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701469" y="328625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威武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0094811" y="186729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2919982" y="328625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4792895" y="407322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5453994" y="477851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4572314" y="547233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75462" y="347712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7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9248276" y="203471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3099193" y="422058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631308" y="496196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2312604" y="569188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67235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475462" y="925607"/>
            <a:ext cx="1129142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偏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字的第九画是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。根据下面的释义可知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它在简介中的意思是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填序号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歪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不在中间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不全面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不正确。　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表示跟愿望、预料或一般情况不相同。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从后面的括号里选择带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静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字的词语填到简介中的横线上。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沉静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镇静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清静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847195" y="91862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一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32795" y="193009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83264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475462" y="925607"/>
            <a:ext cx="11291422" cy="51433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>
              <a:lnSpc>
                <a:spcPct val="140000"/>
              </a:lnSpc>
              <a:spcAft>
                <a:spcPts val="0"/>
              </a:spcAft>
            </a:pPr>
            <a:r>
              <a:rPr lang="zh-CN" altLang="zh-CN" sz="3400" spc="-150" dirty="0" smtClean="0">
                <a:latin typeface="Calibri"/>
                <a:ea typeface="方正楷体_GBK"/>
                <a:cs typeface="Times New Roman"/>
              </a:rPr>
              <a:t>火烧云</a:t>
            </a:r>
            <a:r>
              <a:rPr lang="zh-CN" altLang="zh-CN" sz="3400" spc="-150" dirty="0">
                <a:latin typeface="Calibri"/>
                <a:ea typeface="方正楷体_GBK"/>
                <a:cs typeface="Times New Roman"/>
              </a:rPr>
              <a:t>是日出或日落时出现的云霞。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其</a:t>
            </a:r>
            <a:r>
              <a:rPr lang="en-US" altLang="zh-CN" sz="3400" dirty="0">
                <a:latin typeface="NEU-XT"/>
                <a:ea typeface="宋体"/>
                <a:cs typeface="Times New Roman"/>
              </a:rPr>
              <a:t>yán</a:t>
            </a:r>
            <a:r>
              <a:rPr lang="en-US" altLang="zh-CN" sz="34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>
                <a:latin typeface="NEU-XT"/>
                <a:ea typeface="宋体"/>
                <a:cs typeface="Times New Roman"/>
              </a:rPr>
              <a:t>sè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       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spc="-150" dirty="0">
                <a:latin typeface="Calibri"/>
                <a:ea typeface="方正楷体_GBK"/>
                <a:cs typeface="Times New Roman"/>
              </a:rPr>
              <a:t>变化极多</a:t>
            </a:r>
            <a:r>
              <a:rPr lang="en-US" altLang="zh-CN" sz="3400" spc="-15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 dirty="0">
                <a:latin typeface="Calibri"/>
                <a:ea typeface="方正楷体_GBK"/>
                <a:cs typeface="Times New Roman"/>
              </a:rPr>
              <a:t>形状千奇百怪。这些云霞或像可爱的小猪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zhū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NEU-XT"/>
                <a:ea typeface="宋体"/>
                <a:cs typeface="Times New Roman"/>
              </a:rPr>
              <a:t>zū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、</a:t>
            </a:r>
            <a:r>
              <a:rPr lang="en-US" altLang="zh-CN" sz="3400" dirty="0">
                <a:latin typeface="NEU-XT"/>
                <a:ea typeface="宋体"/>
                <a:cs typeface="Times New Roman"/>
              </a:rPr>
              <a:t>xiào</a:t>
            </a:r>
            <a:r>
              <a:rPr lang="en-US" altLang="zh-CN" sz="34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>
                <a:latin typeface="NEU-XT"/>
                <a:ea typeface="宋体"/>
                <a:cs typeface="Times New Roman"/>
              </a:rPr>
              <a:t>yíng</a:t>
            </a:r>
            <a:r>
              <a:rPr lang="en-US" altLang="zh-CN" sz="34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>
                <a:latin typeface="NEU-XT"/>
                <a:ea typeface="宋体"/>
                <a:cs typeface="Times New Roman"/>
              </a:rPr>
              <a:t>yíng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         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的</a:t>
            </a:r>
            <a:r>
              <a:rPr lang="en-US" altLang="zh-CN" sz="3400" dirty="0">
                <a:latin typeface="NEU-XT"/>
                <a:ea typeface="宋体"/>
                <a:cs typeface="Times New Roman"/>
              </a:rPr>
              <a:t>chéng</a:t>
            </a:r>
            <a:r>
              <a:rPr lang="en-US" altLang="zh-CN" sz="34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>
                <a:latin typeface="NEU-XT"/>
                <a:ea typeface="宋体"/>
                <a:cs typeface="Times New Roman"/>
              </a:rPr>
              <a:t>liáng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       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的老人、庙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[</a:t>
            </a:r>
            <a:r>
              <a:rPr lang="en-US" altLang="zh-CN" sz="3400" dirty="0">
                <a:latin typeface="NEU-XT"/>
                <a:ea typeface="宋体"/>
                <a:cs typeface="Times New Roman"/>
              </a:rPr>
              <a:t>mào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miào</a:t>
            </a:r>
            <a:r>
              <a:rPr lang="en-US" altLang="zh-CN" sz="3400" dirty="0" smtClean="0">
                <a:latin typeface="方正楷体_GBK"/>
                <a:ea typeface="宋体"/>
                <a:cs typeface="Times New Roman"/>
              </a:rPr>
              <a:t>]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门前很</a:t>
            </a:r>
            <a:r>
              <a:rPr lang="en-US" altLang="zh-CN" sz="3400" dirty="0">
                <a:latin typeface="NEU-XT"/>
                <a:ea typeface="宋体"/>
                <a:cs typeface="Times New Roman"/>
              </a:rPr>
              <a:t>wēi</a:t>
            </a:r>
            <a:r>
              <a:rPr lang="en-US" altLang="zh-CN" sz="34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>
                <a:latin typeface="NEU-XT"/>
                <a:ea typeface="宋体"/>
                <a:cs typeface="Times New Roman"/>
              </a:rPr>
              <a:t>wǔ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          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很</a:t>
            </a:r>
            <a:r>
              <a:rPr lang="zh-CN" altLang="zh-CN" sz="3400" u="sng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NEU-XT"/>
                <a:ea typeface="宋体"/>
                <a:cs typeface="Times New Roman"/>
              </a:rPr>
              <a:t>        </a:t>
            </a:r>
            <a:r>
              <a:rPr lang="zh-CN" altLang="zh-CN" sz="3400" u="sng" dirty="0"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地蹲着的石狮子、跪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[</a:t>
            </a:r>
            <a:r>
              <a:rPr lang="en-US" altLang="zh-CN" sz="3400" dirty="0">
                <a:latin typeface="NEU-XT"/>
                <a:ea typeface="宋体"/>
                <a:cs typeface="Times New Roman"/>
              </a:rPr>
              <a:t>cuì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guì</a:t>
            </a:r>
            <a:r>
              <a:rPr lang="en-US" altLang="zh-CN" sz="3400" dirty="0" smtClean="0">
                <a:latin typeface="方正楷体_GBK"/>
                <a:ea typeface="宋体"/>
                <a:cs typeface="Times New Roman"/>
              </a:rPr>
              <a:t>]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着的大马等。火烧云持续时间通常较短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你若想低下头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揉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[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róu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NEU-XT"/>
                <a:ea typeface="宋体"/>
                <a:cs typeface="Times New Roman"/>
              </a:rPr>
              <a:t>yóu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]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揉眼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NEU-XT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一会儿再看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可是它偏</a:t>
            </a:r>
            <a:r>
              <a:rPr lang="en-US" altLang="zh-CN" sz="3400" dirty="0">
                <a:latin typeface="方正楷体_GBK"/>
                <a:ea typeface="宋体"/>
                <a:cs typeface="Times New Roman"/>
              </a:rPr>
              <a:t>[</a:t>
            </a:r>
            <a:r>
              <a:rPr lang="en-US" altLang="zh-CN" sz="3400" dirty="0">
                <a:latin typeface="NEU-XT"/>
                <a:ea typeface="宋体"/>
                <a:cs typeface="Times New Roman"/>
              </a:rPr>
              <a:t>biàn</a:t>
            </a:r>
            <a:r>
              <a:rPr lang="zh-CN" altLang="zh-CN" sz="3400" dirty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NEU-XT"/>
                <a:ea typeface="宋体"/>
                <a:cs typeface="Times New Roman"/>
              </a:rPr>
              <a:t>piān</a:t>
            </a:r>
            <a:r>
              <a:rPr lang="en-US" altLang="zh-CN" sz="3400" dirty="0" smtClean="0">
                <a:latin typeface="方正楷体_GBK"/>
                <a:ea typeface="宋体"/>
                <a:cs typeface="Times New Roman"/>
              </a:rPr>
              <a:t>]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不等你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043397" y="108788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颜色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68969" y="2510716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笑盈盈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635702" y="251071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乘凉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701469" y="328625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威武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0094811" y="186729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2919982" y="328625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4792895" y="407322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5453994" y="477851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4572314" y="547233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75462" y="347712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7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9248276" y="203471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3099193" y="422058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631308" y="496196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2312604" y="569188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9248276" y="311928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镇静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542810" y="456556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沉静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03581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81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二、根据要求进行选择。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下列汉字的书写有错误的一项是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金灿灿　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凶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恶　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接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威风　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猛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烈　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等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待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恍忽　　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镇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静　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湖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子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几秒　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骑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马　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喂猪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649493" y="181863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81"/>
            <a:ext cx="11006455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天上的云从西边一直烧到东边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红彤彤的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好像是天空着了火。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对这句话理解有误的一项是</a:t>
            </a:r>
            <a:r>
              <a:rPr lang="en-US" altLang="zh-CN" sz="32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这句话大致描述了火烧云是一种怎样的云。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烧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字既写出了云的颜色是红的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又突出了云不断变化的动态美。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好像是天空着了火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形象地写出了火烧云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红彤彤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的颜色。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从西边一直烧到东边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写出了一团火烧云从西边飘到东边的神奇景象。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40724" y="1682159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62445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41079"/>
            <a:ext cx="10855529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三、品读句子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完成练习。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这地方的火烧云变化极多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一会儿红彤彤的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一会儿金灿灿的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一会儿半紫半黄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一会儿半灰半百合色。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句话运用了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的修辞方法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写出了火烧云不仅颜色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而且变化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的特点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61876" y="330237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排比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73447" y="404425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多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070994" y="404425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快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24305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41079"/>
            <a:ext cx="10855529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大白狗变成红的了。红公鸡变成金的了。黑母鸡变成紫檀色的了。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霞光就像一个魔术师。照样子写一写霞光映照下以下事物的变化。</a:t>
            </a:r>
          </a:p>
          <a:p>
            <a:pPr>
              <a:lnSpc>
                <a:spcPct val="150000"/>
              </a:lnSpc>
            </a:pP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大狗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白色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红色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公鸡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:(                 )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母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鸡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:(                 )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         )</a:t>
            </a:r>
            <a:endParaRPr lang="zh-CN" altLang="en-US" sz="3400" dirty="0"/>
          </a:p>
        </p:txBody>
      </p:sp>
      <p:sp>
        <p:nvSpPr>
          <p:cNvPr id="3" name="矩形 2"/>
          <p:cNvSpPr/>
          <p:nvPr/>
        </p:nvSpPr>
        <p:spPr>
          <a:xfrm>
            <a:off x="5860948" y="409600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红色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371235" y="409600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金色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73952" y="488963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黑色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99145" y="4906990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紫檀色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11563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</TotalTime>
  <Words>1264</Words>
  <Application>Microsoft Office PowerPoint</Application>
  <PresentationFormat>宽屏</PresentationFormat>
  <Paragraphs>150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40" baseType="lpstr">
      <vt:lpstr>方正楷体_GBK</vt:lpstr>
      <vt:lpstr>Wingdings</vt:lpstr>
      <vt:lpstr>方正仿宋_GBK</vt:lpstr>
      <vt:lpstr>Times New Roman</vt:lpstr>
      <vt:lpstr>方正黑体_GBK</vt:lpstr>
      <vt:lpstr>微软雅黑</vt:lpstr>
      <vt:lpstr>方正隶变_GBK</vt:lpstr>
      <vt:lpstr>方正书宋_GBK</vt:lpstr>
      <vt:lpstr>方正大标宋_GBK</vt:lpstr>
      <vt:lpstr>Calibri</vt:lpstr>
      <vt:lpstr>汉仪雅酷黑 95W</vt:lpstr>
      <vt:lpstr>NEU-XT</vt:lpstr>
      <vt:lpstr>楷体</vt:lpstr>
      <vt:lpstr>华文宋体</vt:lpstr>
      <vt:lpstr>方正宋黑_GBK</vt:lpstr>
      <vt:lpstr>宋体</vt:lpstr>
      <vt:lpstr>NEU-BZ</vt:lpstr>
      <vt:lpstr>Arial</vt:lpstr>
      <vt:lpstr>方正小标宋_GBK</vt:lpstr>
      <vt:lpstr>方正大标宋简体</vt:lpstr>
      <vt:lpstr>NEU-HZ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257</cp:revision>
  <dcterms:created xsi:type="dcterms:W3CDTF">2019-06-19T02:08:00Z</dcterms:created>
  <dcterms:modified xsi:type="dcterms:W3CDTF">2026-03-28T01:58:29Z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