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9" r:id="rId6"/>
    <p:sldId id="507" r:id="rId7"/>
    <p:sldId id="427" r:id="rId8"/>
  </p:sldIdLst>
  <p:sldSz cx="12192000" cy="6858000"/>
  <p:notesSz cx="6858000" cy="9144000"/>
  <p:embeddedFontLst>
    <p:embeddedFont>
      <p:font typeface="方正书宋_GBK" panose="03000509000000000000" pitchFamily="65" charset="-122"/>
      <p:regular r:id="rId9"/>
    </p:embeddedFont>
    <p:embeddedFont>
      <p:font typeface="方正仿宋_GBK" panose="03000509000000000000" pitchFamily="65" charset="-122"/>
      <p:regular r:id="rId10"/>
    </p:embeddedFont>
    <p:embeddedFont>
      <p:font typeface="微软雅黑" panose="020B0503020204020204" pitchFamily="34" charset="-122"/>
      <p:regular r:id="rId11"/>
      <p:bold r:id="rId12"/>
    </p:embeddedFont>
    <p:embeddedFont>
      <p:font typeface="方正黑体_GBK" panose="03000509000000000000" pitchFamily="65" charset="-122"/>
      <p:regular r:id="rId13"/>
    </p:embeddedFont>
    <p:embeddedFont>
      <p:font typeface="方正大标宋简体" panose="02010600030101010101" charset="-122"/>
      <p:regular r:id="rId14"/>
    </p:embeddedFont>
    <p:embeddedFont>
      <p:font typeface="NEU-HZ" panose="02010600010101010101" pitchFamily="2" charset="-122"/>
      <p:regular r:id="rId15"/>
      <p: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NEU-XT" panose="02020503000000020003" pitchFamily="18" charset="-122"/>
      <p:regular r:id="rId21"/>
    </p:embeddedFont>
    <p:embeddedFont>
      <p:font typeface="方正隶变_GBK" panose="03000509000000000000" pitchFamily="65" charset="-122"/>
      <p:regular r:id="rId22"/>
    </p:embeddedFont>
    <p:embeddedFont>
      <p:font typeface="方正楷体_GBK" panose="03000509000000000000" pitchFamily="65" charset="-122"/>
      <p:regular r:id="rId23"/>
    </p:embeddedFont>
    <p:embeddedFont>
      <p:font typeface="方正大标宋_GBK" panose="03000509000000000000" pitchFamily="65" charset="-122"/>
      <p:regular r:id="rId24"/>
    </p:embeddedFont>
    <p:embeddedFont>
      <p:font typeface="NEU-BZ" panose="02010600010101010101" pitchFamily="2" charset="-122"/>
      <p:regular r:id="rId25"/>
      <p:bold r:id="rId26"/>
      <p:italic r:id="rId27"/>
      <p:boldItalic r:id="rId28"/>
    </p:embeddedFont>
    <p:embeddedFont>
      <p:font typeface="方正小标宋_GBK" panose="03000509000000000000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枣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核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一、给下面的加点字标注正确的读音。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枣核</a:t>
            </a:r>
            <a:r>
              <a:rPr lang="zh-CN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夫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妻</a:t>
            </a:r>
            <a:r>
              <a:rPr lang="zh-CN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u="sng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400" dirty="0" smtClean="0">
              <a:latin typeface="NEU-XT" panose="02020503000000020003" pitchFamily="18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爹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娘</a:t>
            </a:r>
            <a:r>
              <a:rPr lang="zh-CN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犁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地</a:t>
            </a:r>
            <a:r>
              <a:rPr lang="zh-CN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.</a:t>
            </a:r>
            <a:endParaRPr lang="zh-CN" altLang="zh-CN" sz="34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聪明</a:t>
            </a:r>
            <a:r>
              <a:rPr lang="zh-CN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犯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困</a:t>
            </a:r>
            <a:r>
              <a:rPr lang="zh-CN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纳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闷</a:t>
            </a:r>
            <a:r>
              <a:rPr lang="zh-CN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干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旱</a:t>
            </a:r>
            <a:r>
              <a:rPr lang="zh-CN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u="sng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17749" y="2232703"/>
            <a:ext cx="6687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hé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21569" y="3241463"/>
            <a:ext cx="76495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diē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9871" y="4276101"/>
            <a:ext cx="112883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cōnɡ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69658" y="5310739"/>
            <a:ext cx="6687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nà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76854" y="2189569"/>
            <a:ext cx="6447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qī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10705" y="3241463"/>
            <a:ext cx="3770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lí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55827" y="4276100"/>
            <a:ext cx="88678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kùn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55827" y="5327994"/>
            <a:ext cx="9108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hàn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117402" y="248195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744765" y="249734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63392" y="351659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302717" y="354061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88550" y="455986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730508" y="458387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05802" y="559450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717880" y="563577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1101" y="841079"/>
            <a:ext cx="10748513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二、读句子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在括号里写出与加点词语意思相近的词。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夫妻两人成天盼着要个小孩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常常叹气。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枣核很勤快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天天干活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学了很多的本领。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夫妻俩欢喜得很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给孩子起了个名叫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枣核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衙役们惊慌地喊着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有人进来牵驴啦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52159" y="216182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经常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90181" y="313661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勤劳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94030" y="406735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高兴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88627" y="5042135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慌张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896212" y="2477298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 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106340" y="3428999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 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133677" y="4374113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 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106340" y="5375768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 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355" y="861093"/>
            <a:ext cx="983411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三、读句子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按要求完成练习。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枣核不光勤快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也很聪明。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句中加点的词可以替换成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不仅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还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不论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都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而是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31472" y="256155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083337" y="2097902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912136" y="2097902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355" y="861093"/>
            <a:ext cx="1075713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2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咱哪怕有个枣核那么大的孩子也好哇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2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用加点的词语造句</a:t>
            </a:r>
            <a:r>
              <a:rPr lang="en-US" altLang="zh-CN" sz="32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endParaRPr lang="en-US" altLang="zh-CN" sz="3200" dirty="0" smtClean="0">
              <a:latin typeface="NEU-HZ" panose="0201060001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2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衙役把牛、驴都牵走了。</a:t>
            </a:r>
            <a:r>
              <a:rPr lang="en-US" altLang="zh-CN" sz="32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改成</a:t>
            </a:r>
            <a:r>
              <a:rPr lang="en-US" altLang="zh-CN" sz="3200" dirty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被</a:t>
            </a:r>
            <a:r>
              <a:rPr lang="en-US" altLang="zh-CN" sz="3200" dirty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字句</a:t>
            </a:r>
            <a:r>
              <a:rPr lang="en-US" altLang="zh-CN" sz="3200" dirty="0" smtClean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08245" y="1889727"/>
            <a:ext cx="4523995" cy="9374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你哪怕是骗我的也好呀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08245" y="3597757"/>
            <a:ext cx="4818948" cy="9374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牛、驴都被衙役牵走了。</a:t>
            </a: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08271" y="1506346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270595" y="1506346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431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2475" y="861095"/>
            <a:ext cx="10532853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四、理解课文内容后填空。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枣核》是一则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故事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讲述了一个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叫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的孩子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用自己的智慧惩治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帮助村民夺回牲口的故事。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5567650" y="218957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民间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4772" y="323398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枣核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02224" y="323398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县官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335</Words>
  <Application>Microsoft Office PowerPoint</Application>
  <PresentationFormat>宽屏</PresentationFormat>
  <Paragraphs>73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Arial</vt:lpstr>
      <vt:lpstr>华文宋体</vt:lpstr>
      <vt:lpstr>方正书宋_GBK</vt:lpstr>
      <vt:lpstr>Wingdings</vt:lpstr>
      <vt:lpstr>Times New Roman</vt:lpstr>
      <vt:lpstr>方正仿宋_GBK</vt:lpstr>
      <vt:lpstr>微软雅黑</vt:lpstr>
      <vt:lpstr>汉仪雅酷黑 95W</vt:lpstr>
      <vt:lpstr>方正黑体_GBK</vt:lpstr>
      <vt:lpstr>方正大标宋简体</vt:lpstr>
      <vt:lpstr>NEU-HZ</vt:lpstr>
      <vt:lpstr>Calibri</vt:lpstr>
      <vt:lpstr>NEU-XT</vt:lpstr>
      <vt:lpstr>方正隶变_GBK</vt:lpstr>
      <vt:lpstr>方正楷体_GBK</vt:lpstr>
      <vt:lpstr>宋体</vt:lpstr>
      <vt:lpstr>方正大标宋_GBK</vt:lpstr>
      <vt:lpstr>NEU-BZ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2026-03-27T08:24:13Z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