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498" r:id="rId5"/>
    <p:sldId id="528" r:id="rId6"/>
    <p:sldId id="529" r:id="rId7"/>
    <p:sldId id="530" r:id="rId8"/>
    <p:sldId id="427" r:id="rId9"/>
  </p:sldIdLst>
  <p:sldSz cx="12192000" cy="6858000"/>
  <p:notesSz cx="6858000" cy="9144000"/>
  <p:embeddedFontLst>
    <p:embeddedFont>
      <p:font typeface="方正楷体_GBK" panose="03000509000000000000" pitchFamily="65" charset="-122"/>
      <p:regular r:id="rId10"/>
    </p:embeddedFont>
    <p:embeddedFont>
      <p:font typeface="方正仿宋_GBK" panose="03000509000000000000" pitchFamily="65" charset="-122"/>
      <p:regular r:id="rId11"/>
    </p:embeddedFont>
    <p:embeddedFont>
      <p:font typeface="方正黑体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隶变_GBK" panose="03000509000000000000" pitchFamily="65" charset="-122"/>
      <p:regular r:id="rId15"/>
    </p:embeddedFont>
    <p:embeddedFont>
      <p:font typeface="方正书宋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NEU-XT" panose="02020503000000020003" pitchFamily="18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NEU-BZ" panose="02010600010101010101" pitchFamily="2" charset="-122"/>
      <p:regular r:id="rId24"/>
      <p:bold r:id="rId25"/>
      <p:italic r:id="rId26"/>
      <p:boldItalic r:id="rId27"/>
    </p:embeddedFont>
    <p:embeddedFont>
      <p:font typeface="方正小标宋_GBK" panose="03000509000000000000" pitchFamily="65" charset="-122"/>
      <p:regular r:id="rId28"/>
    </p:embeddedFont>
    <p:embeddedFont>
      <p:font typeface="方正大标宋简体" panose="02010600030101010101" charset="-122"/>
      <p:regular r:id="rId29"/>
    </p:embeddedFont>
    <p:embeddedFont>
      <p:font typeface="NEU-HZ" panose="02010600010101010101" pitchFamily="2" charset="-122"/>
      <p:regular r:id="rId30"/>
      <p: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6.jp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27</a:t>
            </a:r>
            <a:r>
              <a:rPr lang="en-US" altLang="zh-CN" sz="6000" dirty="0" smtClean="0">
                <a:latin typeface="方正大标宋简体" panose="02010600030101010101" charset="-122"/>
                <a:ea typeface="方正大标宋简体" panose="02010600030101010101" charset="-122"/>
                <a:cs typeface="汉仪雅酷黑 95W" panose="020B0A04020202020204" charset="-122"/>
              </a:rPr>
              <a:t>*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 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枣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核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83808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518259"/>
            <a:ext cx="10831617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一、给下面句子中加点的多音字选择正确的读音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打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小猫在院子里折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zhē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shé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腾了半天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将花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儿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zhē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shé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zhé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磨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得枝折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zhē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shé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花落。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看到钱塘江涨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zhǎnɡ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zhànɡ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潮的景象时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大家激动得脸都涨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zhǎnɡ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zhànɡ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红了。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455385" y="265103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923708" y="355549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000841" y="354687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455385" y="458006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364548" y="542446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710637" y="287831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07742" y="369955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86146" y="370816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247117" y="466502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614144" y="550080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2092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二、给加点字选择正确的解释。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娘说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枣核呀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你一点儿不见长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我真为你愁得慌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慌张。　　　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表示难以忍受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用作补语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前面加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牲口没了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官府岂能善罢甘休。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休息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停止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罢休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事情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0542738" y="175393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07833" y="417364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308906" y="202442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49713" y="438286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05460" y="1801370"/>
            <a:ext cx="109245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阅读《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啊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哇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》的故事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前有个财主很抠门儿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年底给他的长工结算工钱时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他提出要求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让长工去买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啊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哇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如果买不来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工钱就免谈。长工十分聪明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想出了一个好办法。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长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工到集市上提了两个筐回来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对财主说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我把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啊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哇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买回来了。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财主听了觉得很奇怪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出于好奇便伸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出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24540" cy="4718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双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手分别到两个筐里去摸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想知道里面到底是什么。当他把左手伸到一个筐中时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他惊叫了一声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啊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原来筐内的蛇咬了他的手。当他把右手伸到另一个筐中时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他又惊叫了一声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哇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原来筐内的蝎子蜇了他的手。长工见状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笑着说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我把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啊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哇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都买回来了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您也该付我工钱了吧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财主无奈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只好乖乖付了工钱。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1065"/>
            <a:ext cx="1091591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读完故事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我知道筐里装的其实是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啊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哇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工钱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蛇和蝎子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故事中的长工是一个怎样的人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诡计多端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聪明机智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3228" y="10164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38822" y="25346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73618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请根据故事内容补全思维导图。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2279880"/>
            <a:ext cx="267131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起因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财主要求长工买来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啊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哇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否则就不结算工钱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40866" y="2232739"/>
            <a:ext cx="1290590" cy="598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经过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4453793" y="2830887"/>
            <a:ext cx="298136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长工提回两个筐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财主伸手进去摸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被蛇咬手喊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啊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被蝎子蜇手喊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哇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77914" y="2133794"/>
            <a:ext cx="11112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结果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8677914" y="2830887"/>
            <a:ext cx="18839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财主乖乖付工钱给长工</a:t>
            </a:r>
            <a:endParaRPr lang="zh-CN" altLang="en-US" sz="32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image135.jpeg" descr="source:si_idp1015797040;FounderCES"/>
          <p:cNvPicPr/>
          <p:nvPr/>
        </p:nvPicPr>
        <p:blipFill rotWithShape="1">
          <a:blip r:embed="rId5"/>
          <a:srcRect l="30449"/>
          <a:stretch/>
        </p:blipFill>
        <p:spPr>
          <a:xfrm>
            <a:off x="3380467" y="3401557"/>
            <a:ext cx="943533" cy="740369"/>
          </a:xfrm>
          <a:prstGeom prst="rect">
            <a:avLst/>
          </a:prstGeom>
        </p:spPr>
      </p:pic>
      <p:pic>
        <p:nvPicPr>
          <p:cNvPr id="16" name="image135.jpeg" descr="source:si_idp1015797040;FounderCES"/>
          <p:cNvPicPr/>
          <p:nvPr/>
        </p:nvPicPr>
        <p:blipFill rotWithShape="1">
          <a:blip r:embed="rId5"/>
          <a:srcRect l="30449"/>
          <a:stretch/>
        </p:blipFill>
        <p:spPr>
          <a:xfrm>
            <a:off x="7564953" y="3245532"/>
            <a:ext cx="943533" cy="74036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11228" y="2133794"/>
            <a:ext cx="2799811" cy="3369858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19527" y="2148267"/>
            <a:ext cx="2887047" cy="335538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598990" y="2116268"/>
            <a:ext cx="2097766" cy="335538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598</Words>
  <Application>Microsoft Office PowerPoint</Application>
  <PresentationFormat>宽屏</PresentationFormat>
  <Paragraphs>62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方正楷体_GBK</vt:lpstr>
      <vt:lpstr>Wingdings</vt:lpstr>
      <vt:lpstr>方正仿宋_GBK</vt:lpstr>
      <vt:lpstr>Times New Roman</vt:lpstr>
      <vt:lpstr>方正黑体_GBK</vt:lpstr>
      <vt:lpstr>微软雅黑</vt:lpstr>
      <vt:lpstr>方正隶变_GBK</vt:lpstr>
      <vt:lpstr>方正书宋_GBK</vt:lpstr>
      <vt:lpstr>方正大标宋_GBK</vt:lpstr>
      <vt:lpstr>Calibri</vt:lpstr>
      <vt:lpstr>汉仪雅酷黑 95W</vt:lpstr>
      <vt:lpstr>NEU-XT</vt:lpstr>
      <vt:lpstr>楷体</vt:lpstr>
      <vt:lpstr>华文宋体</vt:lpstr>
      <vt:lpstr>宋体</vt:lpstr>
      <vt:lpstr>NEU-BZ</vt:lpstr>
      <vt:lpstr>Arial</vt:lpstr>
      <vt:lpstr>方正小标宋_GBK</vt:lpstr>
      <vt:lpstr>方正大标宋简体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253</cp:revision>
  <dcterms:created xsi:type="dcterms:W3CDTF">2019-06-19T02:08:00Z</dcterms:created>
  <dcterms:modified xsi:type="dcterms:W3CDTF">2026-03-28T00:43:15Z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