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9" r:id="rId6"/>
    <p:sldId id="534" r:id="rId7"/>
    <p:sldId id="536" r:id="rId8"/>
    <p:sldId id="537" r:id="rId9"/>
    <p:sldId id="535" r:id="rId10"/>
    <p:sldId id="530" r:id="rId11"/>
    <p:sldId id="531" r:id="rId12"/>
    <p:sldId id="532" r:id="rId13"/>
    <p:sldId id="498" r:id="rId14"/>
    <p:sldId id="538" r:id="rId15"/>
    <p:sldId id="539" r:id="rId16"/>
    <p:sldId id="522" r:id="rId17"/>
    <p:sldId id="541" r:id="rId18"/>
    <p:sldId id="542" r:id="rId19"/>
    <p:sldId id="540" r:id="rId20"/>
    <p:sldId id="427" r:id="rId21"/>
  </p:sldIdLst>
  <p:sldSz cx="12192000" cy="6858000"/>
  <p:notesSz cx="6858000" cy="9144000"/>
  <p:embeddedFontLst>
    <p:embeddedFont>
      <p:font typeface="NEU-HZ" pitchFamily="2" charset="-122"/>
      <p:regular r:id="rId22"/>
      <p:italic r:id="rId23"/>
    </p:embeddedFont>
    <p:embeddedFont>
      <p:font typeface="方正大标宋_GBK" pitchFamily="65" charset="-122"/>
      <p:regular r:id="rId24"/>
    </p:embeddedFont>
    <p:embeddedFont>
      <p:font typeface="NEU-XT" pitchFamily="18" charset="-122"/>
      <p:regular r:id="rId25"/>
    </p:embeddedFont>
    <p:embeddedFont>
      <p:font typeface="方正书宋_GBK" pitchFamily="65" charset="-122"/>
      <p:regular r:id="rId26"/>
    </p:embeddedFont>
    <p:embeddedFont>
      <p:font typeface="方正大标宋简体" charset="-122"/>
      <p:regular r:id="rId27"/>
    </p:embeddedFont>
    <p:embeddedFont>
      <p:font typeface="方正仿宋_GBK" pitchFamily="65" charset="-122"/>
      <p:regular r:id="rId28"/>
    </p:embeddedFont>
    <p:embeddedFont>
      <p:font typeface="华文宋体" pitchFamily="2" charset="-122"/>
      <p:regular r:id="rId29"/>
    </p:embeddedFont>
    <p:embeddedFont>
      <p:font typeface="方正小标宋_GBK" pitchFamily="65" charset="-122"/>
      <p:regular r:id="rId30"/>
    </p:embeddedFont>
    <p:embeddedFont>
      <p:font typeface="NEU-BZ" pitchFamily="2" charset="-122"/>
      <p:regular r:id="rId31"/>
      <p:bold r:id="rId32"/>
      <p:italic r:id="rId33"/>
      <p:boldItalic r:id="rId34"/>
    </p:embeddedFon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方正隶变_GBK" pitchFamily="65" charset="-122"/>
      <p:regular r:id="rId39"/>
    </p:embeddedFont>
    <p:embeddedFont>
      <p:font typeface="方正黑体_GBK" pitchFamily="65" charset="-122"/>
      <p:regular r:id="rId40"/>
    </p:embeddedFont>
    <p:embeddedFont>
      <p:font typeface="微软雅黑" pitchFamily="34" charset="-122"/>
      <p:regular r:id="rId41"/>
      <p:bold r:id="rId42"/>
    </p:embeddedFont>
    <p:embeddedFont>
      <p:font typeface="方正楷体_GBK" pitchFamily="65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第六单元综合训练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二、【展板二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童年的回忆】 小明收集了童年回忆卡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汇编成班级童年回忆录。读一读小明的回忆卡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9815"/>
              </p:ext>
            </p:extLst>
          </p:nvPr>
        </p:nvGraphicFramePr>
        <p:xfrm>
          <a:off x="590166" y="2743174"/>
          <a:ext cx="11188750" cy="2478503"/>
        </p:xfrm>
        <a:graphic>
          <a:graphicData uri="http://schemas.openxmlformats.org/drawingml/2006/table">
            <a:tbl>
              <a:tblPr firstRow="1" firstCol="1" bandRow="1"/>
              <a:tblGrid>
                <a:gridCol w="11188750"/>
              </a:tblGrid>
              <a:tr h="247850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那时候每周末我都会去熟悉的书店看书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有时候捧起一本书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一看便是一下午。那书越看越有味道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不知不觉时间便流逝了。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726604" y="329858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7579467" y="410974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在字典中的解释有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程度深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熟练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因常接触而知道得很清楚。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回忆卡中的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字应选第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种解释。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结合生活实际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我知道加点词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味道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。我可以用上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味道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这一词语写一写我的童年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</a:t>
            </a:r>
            <a:endParaRPr lang="en-US" altLang="zh-CN" sz="3400" u="sng" smtClean="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33395" y="16894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26039" y="24695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趣味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5958" y="3037000"/>
            <a:ext cx="1038325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5816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每周我都会和爸爸去野外写生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晒着温暖的太阳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画着笔下的美景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越画越有味道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96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三、【展板三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童年的礼物】 玲玲打算设计名言书签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在主题展上送给好朋友。请你先补全下面的书签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再帮玲玲选择一个合适的。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善莫大焉。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有过则改。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是谓过矣。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玲玲的朋友知道自己犯了错并能及时改正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但她仍然对自己所犯的错难以释怀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玲玲可以选第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句送给她以示宽慰。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8902" y="249363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人谁无过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8497" y="24816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过而能改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8901" y="313325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见善则迁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56923" y="37367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过而不改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55089" y="49740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四、【展板四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童年的趣事】 阅读短文《月光下的童年》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又是一个夜晚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我披着银白色的月光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走在青石板路上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欣赏美丽柔和的月光下的景色。人们在月光下散步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老奶奶带着小孙女在月光下乘凉。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我也是在月光下长大的。记得夏天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每当夜幕降临时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外婆就带着我到小院子里乘凉。外婆用长满老茧的手抚摸着我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一边扇着扇子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一边给我讲老掉牙的民间故事。我每晚便在故事中入睡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多么快乐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幼时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我很爱捉虫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在朦胧的月光下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随处可以听见各种虫子的鸣唱。那唱得最动听的肯定是蛐蛐了。我悄悄走近草堆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打着手电筒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翻开一块块大石头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便有披着黑色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大衣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的蛐蛐在那里又蹦又跳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我就迅速地用双手一捂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小心翼翼地捉起来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借着月光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跟邻居小伙伴斗蛐蛐。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中秋节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是我觉得最温馨的时候。我和家人在月光下品尝月饼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还一边唱着《八月十五月儿圆》的歌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真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快乐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587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1579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我眼中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月亮那么美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我在月光下长大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月光下有我童年的足迹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我爱美丽的月光。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856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在文中回忆了关于童年的哪三件事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?(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奶奶带着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在月光下的青石板路上散步。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夏天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夜幕降临时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外婆带我去小院子里乘凉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讲民间故事。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在月光下捉蛐蛐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斗蛐蛐。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中秋节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和家人一起品尝月饼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唱歌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605218" y="1015698"/>
            <a:ext cx="10454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pc="-15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BCD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按顺序找出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捉蛐蛐的五个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动词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)—(         )—(         )—(         )—(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爱这美丽的月光是因为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用原文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作答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56865" y="18338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5100" y="18338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73426" y="18338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5658" y="18338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73827" y="18338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8147" y="2237044"/>
            <a:ext cx="1031106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294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眼中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月亮那么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 </a:t>
            </a: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在月光下长大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月光下有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童年的足迹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675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短文最后一个自然段在文中有什么作用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表达了作者怎样的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思想感情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2424141"/>
            <a:ext cx="1111704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最后一个自然段在文中起总结全文、点明中心、照应题目的作用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表达了作者对月光下的童年生活的怀念之情。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823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五、【展板五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真情实感写童年】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在五彩斑斓的童年画卷里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每个同学都有自己的长处。有的人学习刻苦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成绩优异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有的人能歌善舞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是舞台上的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小明星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有的人谦虚善良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乐于助人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有的人擅长体育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是赛场上的佼佼者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就让我们来夸夸身边这些了不起的同学吧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873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653" y="1559640"/>
            <a:ext cx="10882262" cy="2365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仿宋_GBK"/>
                <a:cs typeface="Times New Roman"/>
              </a:rPr>
              <a:t>欢迎莅临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童年时光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主题展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这里汇聚了欢笑、梦想与纯真。漫步于童年的百花园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让我们一同重拾那份美好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珍藏那份回忆。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306262"/>
            <a:ext cx="1100645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一、【展板一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童年足迹】 小星和家人一起去海边度假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让我们跟随小星的足迹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一起去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看看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1094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读一读小星写的日记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完成练习。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286692"/>
              </p:ext>
            </p:extLst>
          </p:nvPr>
        </p:nvGraphicFramePr>
        <p:xfrm>
          <a:off x="674387" y="1476647"/>
          <a:ext cx="11128592" cy="5101082"/>
        </p:xfrm>
        <a:graphic>
          <a:graphicData uri="http://schemas.openxmlformats.org/drawingml/2006/table">
            <a:tbl>
              <a:tblPr firstRow="1" firstCol="1" bandRow="1"/>
              <a:tblGrid>
                <a:gridCol w="11128592"/>
              </a:tblGrid>
              <a:tr h="508056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月</a:t>
                      </a:r>
                      <a:r>
                        <a:rPr lang="en-US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19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日</a:t>
                      </a:r>
                      <a:r>
                        <a:rPr lang="zh-CN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星期日</a:t>
                      </a:r>
                      <a:r>
                        <a:rPr lang="zh-CN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晴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722313"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今天早上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我和家人来到海边观赏日出。蓝天与碧海相接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白云悠然自得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海鸥在海面上翩翩起舞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清爽的海风轻轻地抚摸着我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我的心情非常兴奋。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722313"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320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东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升</a:t>
                      </a: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朵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朵</a:t>
                      </a: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上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金光闪闪。</a:t>
                      </a:r>
                      <a:r>
                        <a:rPr lang="zh-CN" sz="32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阳光从椰子树叶缝间悄悄地看</a:t>
                      </a:r>
                      <a:r>
                        <a:rPr lang="en-US" sz="3200" u="sng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千百只眼睛织成一张光的</a:t>
                      </a:r>
                      <a:r>
                        <a:rPr lang="zh-CN" sz="32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网</a:t>
                      </a:r>
                      <a:r>
                        <a:rPr lang="zh-CN" sz="3200" u="sng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上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的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海员们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拔出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收起缆绳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出海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远处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的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上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坐落着高高的灯塔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隐约可以看到上面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有人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在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多么迷人的海滨美景啊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!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592"/>
            <a:ext cx="1123736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帮小星用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“○”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圈出下面加点字的错误注音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并将正确读音写在横线上。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巡航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xún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铁锚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miáo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岛屿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yǔ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u="sng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旭日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瞭望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liáo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军舰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浪花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lànɡ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         </a:t>
            </a:r>
            <a:r>
              <a:rPr lang="zh-CN" altLang="zh-CN" sz="3400" u="sng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NEU-XT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728545" y="2661000"/>
            <a:ext cx="113083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944" y="4023593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máo 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80417" y="3414978"/>
            <a:ext cx="982442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97978" y="3962076"/>
            <a:ext cx="861133" cy="792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liào</a:t>
            </a:r>
            <a:endParaRPr lang="zh-CN" altLang="zh-CN" sz="340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28748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43307" y="294186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103790" y="28748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828883" y="28929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39739" y="36542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99688" y="36542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103789" y="36542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367157" y="37158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59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请将第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小题中的词语填入日记中的括号里。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日记中画横线的句子很难懂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方法来理解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该句描写的是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223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1094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读一读小星写的日记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完成练习。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339130"/>
              </p:ext>
            </p:extLst>
          </p:nvPr>
        </p:nvGraphicFramePr>
        <p:xfrm>
          <a:off x="674387" y="1476647"/>
          <a:ext cx="11128592" cy="5101082"/>
        </p:xfrm>
        <a:graphic>
          <a:graphicData uri="http://schemas.openxmlformats.org/drawingml/2006/table">
            <a:tbl>
              <a:tblPr firstRow="1" firstCol="1" bandRow="1"/>
              <a:tblGrid>
                <a:gridCol w="11128592"/>
              </a:tblGrid>
              <a:tr h="508056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月</a:t>
                      </a:r>
                      <a:r>
                        <a:rPr lang="en-US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19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日</a:t>
                      </a:r>
                      <a:r>
                        <a:rPr lang="zh-CN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星期日</a:t>
                      </a:r>
                      <a:r>
                        <a:rPr lang="zh-CN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　　　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晴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722313"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今天早上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我和家人来到海边观赏日出。蓝天与碧海相接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白云悠然自得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海鸥在海面上翩翩起舞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清爽的海风轻轻地抚摸着我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我的心情非常兴奋。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722313"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320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东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升</a:t>
                      </a: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朵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朵</a:t>
                      </a: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上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金光闪闪。</a:t>
                      </a:r>
                      <a:r>
                        <a:rPr lang="zh-CN" sz="32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阳光从椰子树叶缝间悄悄地看</a:t>
                      </a:r>
                      <a:r>
                        <a:rPr lang="en-US" sz="3200" u="sng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千百只眼睛织成一张光的</a:t>
                      </a:r>
                      <a:r>
                        <a:rPr lang="zh-CN" sz="3200" u="sng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网</a:t>
                      </a:r>
                      <a:r>
                        <a:rPr lang="zh-CN" sz="3200" u="sng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上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的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海员们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拔出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收起缆绳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出海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远处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的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上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坐落着高高的灯塔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隐约可以看到上面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有人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在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solidFill>
                            <a:srgbClr val="A46AA6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altLang="zh-CN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多么迷人的海滨美景啊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!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570481" y="407507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76387" y="407507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⑧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45207" y="407507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09335" y="47729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⑦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97027" y="531795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47689" y="537811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87440" y="539855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98482" y="599172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⑥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307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59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请将第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小题中的词语填入日记中的括号里。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日记中画横线的句子很难懂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方法来理解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该句描写的是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44933" y="162930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结合生活经验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0284" y="2244861"/>
            <a:ext cx="1017541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197475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阳光透过椰子树的树叶缝隙射下来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在沙滩上闪闪发光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47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592"/>
            <a:ext cx="11285488" cy="138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早上看日出时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小星把一件灰色防晒服落在沙滩上了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请你帮她写一则寻物启事。小星的手机号码是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139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××××××××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321364"/>
              </p:ext>
            </p:extLst>
          </p:nvPr>
        </p:nvGraphicFramePr>
        <p:xfrm>
          <a:off x="505460" y="2255883"/>
          <a:ext cx="11285487" cy="4096791"/>
        </p:xfrm>
        <a:graphic>
          <a:graphicData uri="http://schemas.openxmlformats.org/drawingml/2006/table">
            <a:tbl>
              <a:tblPr firstRow="1" firstCol="1" bandRow="1"/>
              <a:tblGrid>
                <a:gridCol w="11285487"/>
              </a:tblGrid>
              <a:tr h="40967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solidFill>
                            <a:srgbClr val="A46AA6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endParaRPr lang="zh-CN" sz="1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834197" y="2290770"/>
            <a:ext cx="10415337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寻物启事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今天早上我在沙滩上看日出时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不小心把一件灰色防晒服落在沙滩上了。如果有人拾到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请与我联系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联系电话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139</a:t>
            </a:r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✕✕✕✕✕✕✕✕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。非常感谢。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 indent="8963025">
              <a:lnSpc>
                <a:spcPct val="13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星  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　</a:t>
            </a:r>
          </a:p>
          <a:p>
            <a:pPr lvl="0" algn="r">
              <a:lnSpc>
                <a:spcPct val="130000"/>
              </a:lnSpc>
            </a:pP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4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19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日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732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1049</Words>
  <Application>Microsoft Office PowerPoint</Application>
  <PresentationFormat>自定义</PresentationFormat>
  <Paragraphs>140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NEU-HZ</vt:lpstr>
      <vt:lpstr>方正大标宋_GBK</vt:lpstr>
      <vt:lpstr>NEU-XT</vt:lpstr>
      <vt:lpstr>方正书宋_GBK</vt:lpstr>
      <vt:lpstr>Wingdings</vt:lpstr>
      <vt:lpstr>方正大标宋简体</vt:lpstr>
      <vt:lpstr>方正仿宋_GBK</vt:lpstr>
      <vt:lpstr>华文宋体</vt:lpstr>
      <vt:lpstr>方正小标宋_GBK</vt:lpstr>
      <vt:lpstr>汉仪雅酷黑 95W</vt:lpstr>
      <vt:lpstr>Times New Roman</vt:lpstr>
      <vt:lpstr>NEU-BZ</vt:lpstr>
      <vt:lpstr>Calibri</vt:lpstr>
      <vt:lpstr>方正隶变_GBK</vt:lpstr>
      <vt:lpstr>方正黑体_GBK</vt:lpstr>
      <vt:lpstr>微软雅黑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254</cp:revision>
  <dcterms:created xsi:type="dcterms:W3CDTF">2019-06-19T02:08:00Z</dcterms:created>
  <dcterms:modified xsi:type="dcterms:W3CDTF">2026-03-27T09:16:35Z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