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3" r:id="rId7"/>
    <p:sldId id="534" r:id="rId8"/>
    <p:sldId id="535" r:id="rId9"/>
    <p:sldId id="531" r:id="rId10"/>
    <p:sldId id="532" r:id="rId11"/>
    <p:sldId id="536" r:id="rId12"/>
    <p:sldId id="537" r:id="rId13"/>
    <p:sldId id="498" r:id="rId14"/>
    <p:sldId id="522" r:id="rId15"/>
    <p:sldId id="427" r:id="rId16"/>
  </p:sldIdLst>
  <p:sldSz cx="12192000" cy="6858000"/>
  <p:notesSz cx="6858000" cy="9144000"/>
  <p:embeddedFontLst>
    <p:embeddedFont>
      <p:font typeface="NEU-HZ" pitchFamily="2" charset="-122"/>
      <p:regular r:id="rId17"/>
      <p:italic r:id="rId18"/>
    </p:embeddedFont>
    <p:embeddedFont>
      <p:font typeface="方正大标宋_GBK" pitchFamily="65" charset="-122"/>
      <p:regular r:id="rId19"/>
    </p:embeddedFont>
    <p:embeddedFont>
      <p:font typeface="NEU-XT" pitchFamily="18" charset="-122"/>
      <p:regular r:id="rId20"/>
    </p:embeddedFont>
    <p:embeddedFont>
      <p:font typeface="方正书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华文宋体" pitchFamily="2" charset="-122"/>
      <p:regular r:id="rId23"/>
    </p:embeddedFont>
    <p:embeddedFont>
      <p:font typeface="方正仿宋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NEU-BZ" pitchFamily="2" charset="-122"/>
      <p:regular r:id="rId30"/>
      <p:bold r:id="rId31"/>
      <p:italic r:id="rId32"/>
      <p:boldItalic r:id="rId33"/>
    </p:embeddedFont>
    <p:embeddedFont>
      <p:font typeface="方正隶变_GBK" pitchFamily="65" charset="-122"/>
      <p:regular r:id="rId34"/>
    </p:embeddedFont>
    <p:embeddedFont>
      <p:font typeface="方正黑体_GBK" pitchFamily="65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方正楷体_GBK" pitchFamily="65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童年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的水墨画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09.jpeg"/>
          <p:cNvPicPr/>
          <p:nvPr/>
        </p:nvPicPr>
        <p:blipFill rotWithShape="1">
          <a:blip r:embed="rId5"/>
          <a:srcRect r="15258"/>
          <a:stretch/>
        </p:blipFill>
        <p:spPr>
          <a:xfrm>
            <a:off x="6268059" y="2035679"/>
            <a:ext cx="5775556" cy="38019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41079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六、阅读诗歌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小标宋_GBK"/>
                <a:cs typeface="Times New Roman"/>
              </a:rPr>
              <a:t>           </a:t>
            </a: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上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像刚下水的鸭群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扇动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翅膀拍水戏耍。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双双小手拨动着浪花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拨我溅笑哈哈。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哪个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水葫芦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一下钻入水中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出水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时只见一阵水花两排银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牙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56">
            <a:extLst>
              <a:ext uri="{FF2B5EF4-FFF2-40B4-BE49-F238E27FC236}">
                <a16:creationId xmlns:a16="http://schemas.microsoft.com/office/drawing/2014/main" xmlns="" id="{EBE011FA-F604-F333-D096-CAFF64B80BC7}"/>
              </a:ext>
            </a:extLst>
          </p:cNvPr>
          <p:cNvSpPr txBox="1"/>
          <p:nvPr/>
        </p:nvSpPr>
        <p:spPr>
          <a:xfrm>
            <a:off x="1997133" y="5445658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4539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的句子把戏水的孩子们比作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把孩子们划动双臂比作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生动形象地刻画了孩子们戏水的样子。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想象画面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水葫芦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水鸟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一种植物。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将头露在水面的孩子。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读最后两行诗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你仿佛看到了怎样的画面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写在诗旁的方框里。</a:t>
            </a:r>
            <a:endParaRPr lang="zh-CN" altLang="en-US" sz="3400" spc="-150"/>
          </a:p>
        </p:txBody>
      </p:sp>
      <p:sp>
        <p:nvSpPr>
          <p:cNvPr id="6" name="矩形 5"/>
          <p:cNvSpPr/>
          <p:nvPr/>
        </p:nvSpPr>
        <p:spPr>
          <a:xfrm>
            <a:off x="8220869" y="86109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刚下水的鸭群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1258" y="160524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鸭子扇动翅膀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82867" y="33377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535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109.jpeg"/>
          <p:cNvPicPr/>
          <p:nvPr/>
        </p:nvPicPr>
        <p:blipFill rotWithShape="1">
          <a:blip r:embed="rId5"/>
          <a:srcRect r="15258"/>
          <a:stretch/>
        </p:blipFill>
        <p:spPr>
          <a:xfrm>
            <a:off x="6268059" y="2035679"/>
            <a:ext cx="5775556" cy="38019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41079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六、阅读诗歌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小标宋_GBK"/>
                <a:cs typeface="Times New Roman"/>
              </a:rPr>
              <a:t>           </a:t>
            </a: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上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像刚下水的鸭群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扇动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翅膀拍水戏耍。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双双小手拨动着浪花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拨我溅笑哈哈。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哪个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水葫芦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一下钻入水中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出水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时只见一阵水花两排银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牙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56">
            <a:extLst>
              <a:ext uri="{FF2B5EF4-FFF2-40B4-BE49-F238E27FC236}">
                <a16:creationId xmlns:a16="http://schemas.microsoft.com/office/drawing/2014/main" xmlns="" id="{EBE011FA-F604-F333-D096-CAFF64B80BC7}"/>
              </a:ext>
            </a:extLst>
          </p:cNvPr>
          <p:cNvSpPr txBox="1"/>
          <p:nvPr/>
        </p:nvSpPr>
        <p:spPr>
          <a:xfrm>
            <a:off x="1997133" y="5445658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1" name="image109.jpeg"/>
          <p:cNvPicPr/>
          <p:nvPr/>
        </p:nvPicPr>
        <p:blipFill rotWithShape="1">
          <a:blip r:embed="rId5"/>
          <a:srcRect l="14540" t="81690" r="15259"/>
          <a:stretch/>
        </p:blipFill>
        <p:spPr>
          <a:xfrm>
            <a:off x="7255037" y="5727047"/>
            <a:ext cx="4784562" cy="696163"/>
          </a:xfrm>
          <a:prstGeom prst="rect">
            <a:avLst/>
          </a:prstGeom>
        </p:spPr>
      </p:pic>
      <p:pic>
        <p:nvPicPr>
          <p:cNvPr id="12" name="image109.jpeg"/>
          <p:cNvPicPr/>
          <p:nvPr/>
        </p:nvPicPr>
        <p:blipFill rotWithShape="1">
          <a:blip r:embed="rId5"/>
          <a:srcRect l="14010" r="15258" b="42044"/>
          <a:stretch/>
        </p:blipFill>
        <p:spPr>
          <a:xfrm>
            <a:off x="7218950" y="1844365"/>
            <a:ext cx="4820657" cy="22034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95293" y="2375250"/>
            <a:ext cx="3975336" cy="4022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小伙伴们在水中戏耍时，一个孩子钻入水中，不见了，突然，一阵水花，他又出现了，调皮地笑着，露出两排银牙。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298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58026"/>
            <a:ext cx="11006455" cy="314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童年的水墨画何止在溪边、江上、林中、街头、树下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只要你留心观察身边的一切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校园、花丛、村头的大榕树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都可能是一幅独特的水墨画。请你选择一个地方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仿照课文写一写。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368975" y="1205544"/>
            <a:ext cx="6316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听不见小鸟在枝头歌唱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只有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读书声传遍校园。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	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书页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在课桌上轻轻翻动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	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墨水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从笔尖缓缓流出。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手高高举起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想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向老师诉说自己的心声。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88846"/>
            <a:ext cx="114058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雨后的早晨十分清爽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微风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bō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dònɡ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chuí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liǔ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的秀发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溪水被青山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rǎn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绿了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鸭子在水里使劲地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dǒu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dònɡ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chì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bǎnɡ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jiàng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起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了细碎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suì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眼前的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美景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犹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一幅美丽的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shuǐ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mò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读拼音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写字词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给加点字选择正确的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读音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4439" y="22549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拨动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0009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垂柳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61005" y="3017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2439" y="38431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抖动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1346" y="38481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翅膀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75345" y="46372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浪花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78630" y="53831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水墨画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615793" y="38431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757459" y="46372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67144" y="40465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48285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71488"/>
            <a:ext cx="114058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在字典中的解释有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清亮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清凉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清洁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痛快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率直。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语段中的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字应选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豪爽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43647" y="18871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7957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二、选字组词。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【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】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【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拔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弄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【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须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芦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【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菇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娘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2636" y="1833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2246" y="18148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5595" y="26158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6341" y="26158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5595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6340" y="34099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75595" y="41698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13269" y="41989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菇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28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下列词语搭配不完全正确的一项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一顶斗笠　一只红蜻蜓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一双小手　一阵水花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一个镜子　一串雨珠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一朵山花　一声欢叫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人影给溪水染绿了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人影把溪水染绿了。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人影被溪水染绿了。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7720" y="1845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2363" y="41198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29521"/>
            <a:ext cx="1020264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《童年的水墨画》呈现了一组儿童生活的典型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场景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诗歌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表现了儿童生活的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993" y="240226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溪边垂钓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3328" y="24022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江中戏水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6509" y="239023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林中采蘑菇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3173" y="313830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自在与快乐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58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2952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忽然扑腾一声人影碎了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草地上蹦跳着鱼儿和笑声。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抓住关键词语理解句子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一词写出了鱼儿上钩后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寂静被鱼的挣扎、人的笑声打破了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溪边热闹起来了的情景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一词让我们感受到了孩子们的快乐和鱼儿的欢跃之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态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6272" y="15741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碎了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3366" y="31383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蹦跳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258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109422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是谁一声欢叫把雨珠抖落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松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林里一个个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斗笠像蘑菇一样。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结合图片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我发现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蘑菇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与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形状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难怪作者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将它们互为比喻。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读诗句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我仿佛听到孩子们欢叫道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09156" y="937385"/>
            <a:ext cx="3523053" cy="24471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91521" y="3434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斗笠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4066675"/>
            <a:ext cx="994597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61125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快看呀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我发现了一大丛蘑菇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811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373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五、读了《林中》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请你发挥想象写一写孩子们在松林中采蘑菇的景象。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一群孩子提着竹篮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戴着斗笠来到松林中采蘑菇。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56639" y="2297521"/>
            <a:ext cx="1085527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866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松林中的空气是多么清新啊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松树像刚洗过澡一样清爽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松针上挂满了晶莹的水珠。一个个小蘑菇从地里钻出来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像是调皮的孩子戴着斗笠。孩子们发现一个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弯腰采一个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愉快的笑声在松林中回荡。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568</Words>
  <Application>Microsoft Office PowerPoint</Application>
  <PresentationFormat>自定义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NEU-HZ</vt:lpstr>
      <vt:lpstr>方正大标宋_GBK</vt:lpstr>
      <vt:lpstr>NEU-XT</vt:lpstr>
      <vt:lpstr>方正书宋_GBK</vt:lpstr>
      <vt:lpstr>Wingdings</vt:lpstr>
      <vt:lpstr>方正大标宋简体</vt:lpstr>
      <vt:lpstr>汉仪雅酷黑 95W</vt:lpstr>
      <vt:lpstr>华文宋体</vt:lpstr>
      <vt:lpstr>方正仿宋_GBK</vt:lpstr>
      <vt:lpstr>方正小标宋_GBK</vt:lpstr>
      <vt:lpstr>Times New Roman</vt:lpstr>
      <vt:lpstr>Calibri</vt:lpstr>
      <vt:lpstr>NEU-BZ</vt:lpstr>
      <vt:lpstr>方正隶变_GBK</vt:lpstr>
      <vt:lpstr>方正黑体_GBK</vt:lpstr>
      <vt:lpstr>楷体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2026-03-27T07:19:24Z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