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506" r:id="rId5"/>
    <p:sldId id="427" r:id="rId6"/>
  </p:sldIdLst>
  <p:sldSz cx="12192000" cy="6858000"/>
  <p:notesSz cx="6858000" cy="9144000"/>
  <p:embeddedFontLst>
    <p:embeddedFont>
      <p:font typeface="方正大标宋_GBK" panose="03000509000000000000" pitchFamily="65" charset="-122"/>
      <p:regular r:id="rId7"/>
    </p:embeddedFont>
    <p:embeddedFont>
      <p:font typeface="方正书宋_GBK" panose="03000509000000000000" pitchFamily="65" charset="-122"/>
      <p:regular r:id="rId8"/>
    </p:embeddedFont>
    <p:embeddedFont>
      <p:font typeface="微软雅黑" panose="020B0503020204020204" pitchFamily="34" charset="-122"/>
      <p:regular r:id="rId9"/>
      <p:bold r:id="rId10"/>
    </p:embeddedFont>
    <p:embeddedFont>
      <p:font typeface="NEU-BZ" panose="02010600010101010101" pitchFamily="2" charset="-122"/>
      <p:regular r:id="rId11"/>
      <p:bold r:id="rId12"/>
      <p:italic r:id="rId13"/>
      <p:boldItalic r:id="rId14"/>
    </p:embeddedFont>
    <p:embeddedFont>
      <p:font typeface="方正楷体_GBK" panose="03000509000000000000" pitchFamily="65" charset="-122"/>
      <p:regular r:id="rId15"/>
    </p:embeddedFont>
    <p:embeddedFont>
      <p:font typeface="Calibri" panose="020F0502020204030204" pitchFamily="34" charset="0"/>
      <p:regular r:id="rId16"/>
      <p:bold r:id="rId17"/>
      <p:italic r:id="rId18"/>
      <p:boldItalic r:id="rId19"/>
    </p:embeddedFont>
    <p:embeddedFont>
      <p:font typeface="方正小标宋_GBK" panose="03000509000000000000" pitchFamily="65" charset="-122"/>
      <p:regular r:id="rId20"/>
    </p:embeddedFont>
    <p:embeddedFont>
      <p:font typeface="方正魏碑_GBK" panose="03000509000000000000" pitchFamily="65" charset="-122"/>
      <p:regular r:id="rId21"/>
    </p:embeddedFont>
    <p:embeddedFont>
      <p:font typeface="NEU-HZ" panose="02010600010101010101" pitchFamily="2" charset="-122"/>
      <p:regular r:id="rId22"/>
      <p:italic r:id="rId23"/>
    </p:embeddedFont>
    <p:embeddedFont>
      <p:font typeface="方正仿宋_GBK" panose="03000509000000000000" pitchFamily="65" charset="-122"/>
      <p:regular r:id="rId24"/>
    </p:embeddedFont>
    <p:embeddedFont>
      <p:font typeface="NEU-XT" panose="02020503000000020003" pitchFamily="18" charset="-122"/>
      <p:regular r:id="rId25"/>
    </p:embeddedFont>
    <p:embeddedFont>
      <p:font typeface="方正大标宋简体" panose="02010600030101010101" charset="-122"/>
      <p:regular r:id="rId26"/>
    </p:embeddedFont>
    <p:embeddedFont>
      <p:font typeface="方正隶变_GBK" panose="03000509000000000000" pitchFamily="65" charset="-122"/>
      <p:regular r:id="rId27"/>
    </p:embeddedFont>
    <p:embeddedFont>
      <p:font typeface="楷体" panose="02010609060101010101" pitchFamily="49" charset="-122"/>
      <p:regular r:id="rId28"/>
    </p:embeddedFont>
    <p:embeddedFont>
      <p:font typeface="方正黑体_GBK" panose="03000509000000000000" pitchFamily="65" charset="-122"/>
      <p:regular r:id="rId2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font" Target="fonts/font7.fntdata"/><Relationship Id="rId18" Type="http://schemas.openxmlformats.org/officeDocument/2006/relationships/font" Target="fonts/font12.fntdata"/><Relationship Id="rId26" Type="http://schemas.openxmlformats.org/officeDocument/2006/relationships/font" Target="fonts/font20.fntdata"/><Relationship Id="rId3" Type="http://schemas.openxmlformats.org/officeDocument/2006/relationships/slide" Target="slides/slide2.xml"/><Relationship Id="rId21" Type="http://schemas.openxmlformats.org/officeDocument/2006/relationships/font" Target="fonts/font15.fntdata"/><Relationship Id="rId34" Type="http://schemas.openxmlformats.org/officeDocument/2006/relationships/tableStyles" Target="tableStyles.xml"/><Relationship Id="rId7" Type="http://schemas.openxmlformats.org/officeDocument/2006/relationships/font" Target="fonts/font1.fntdata"/><Relationship Id="rId12" Type="http://schemas.openxmlformats.org/officeDocument/2006/relationships/font" Target="fonts/font6.fntdata"/><Relationship Id="rId17" Type="http://schemas.openxmlformats.org/officeDocument/2006/relationships/font" Target="fonts/font11.fntdata"/><Relationship Id="rId25" Type="http://schemas.openxmlformats.org/officeDocument/2006/relationships/font" Target="fonts/font19.fntdata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10.fntdata"/><Relationship Id="rId20" Type="http://schemas.openxmlformats.org/officeDocument/2006/relationships/font" Target="fonts/font14.fntdata"/><Relationship Id="rId29" Type="http://schemas.openxmlformats.org/officeDocument/2006/relationships/font" Target="fonts/font2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5.fntdata"/><Relationship Id="rId24" Type="http://schemas.openxmlformats.org/officeDocument/2006/relationships/font" Target="fonts/font18.fntdata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9.fntdata"/><Relationship Id="rId23" Type="http://schemas.openxmlformats.org/officeDocument/2006/relationships/font" Target="fonts/font17.fntdata"/><Relationship Id="rId28" Type="http://schemas.openxmlformats.org/officeDocument/2006/relationships/font" Target="fonts/font22.fntdata"/><Relationship Id="rId10" Type="http://schemas.openxmlformats.org/officeDocument/2006/relationships/font" Target="fonts/font4.fntdata"/><Relationship Id="rId19" Type="http://schemas.openxmlformats.org/officeDocument/2006/relationships/font" Target="fonts/font13.fntdata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font" Target="fonts/font3.fntdata"/><Relationship Id="rId14" Type="http://schemas.openxmlformats.org/officeDocument/2006/relationships/font" Target="fonts/font8.fntdata"/><Relationship Id="rId22" Type="http://schemas.openxmlformats.org/officeDocument/2006/relationships/font" Target="fonts/font16.fntdata"/><Relationship Id="rId27" Type="http://schemas.openxmlformats.org/officeDocument/2006/relationships/font" Target="fonts/font21.fntdata"/><Relationship Id="rId30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2026/3/27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9.xml"/><Relationship Id="rId1" Type="http://schemas.openxmlformats.org/officeDocument/2006/relationships/tags" Target="../tags/tag68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语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文园地八（一）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三年级语文下册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41079"/>
            <a:ext cx="863854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2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一、用</a:t>
            </a:r>
            <a:r>
              <a:rPr lang="en-US" altLang="zh-CN" sz="3200" dirty="0"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en-US" altLang="zh-CN" sz="3200" dirty="0">
                <a:latin typeface="Calibri" panose="020F0502020204030204" pitchFamily="34" charset="0"/>
                <a:ea typeface="NEU-BZ" panose="02010600010101010101" pitchFamily="2" charset="-122"/>
                <a:cs typeface="Times New Roman" panose="02020603050405020304" pitchFamily="18" charset="0"/>
              </a:rPr>
              <a:t>􀳫</a:t>
            </a:r>
            <a:r>
              <a:rPr lang="en-US" altLang="zh-CN" sz="3200" dirty="0"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2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给加点字选择正确的读音</a:t>
            </a:r>
            <a:r>
              <a:rPr lang="en-US" altLang="zh-CN" sz="32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并填空</a:t>
            </a:r>
            <a:r>
              <a:rPr lang="zh-CN" altLang="zh-CN" sz="3200" dirty="0" smtClean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05460" y="1336163"/>
            <a:ext cx="4161431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200" dirty="0">
                <a:solidFill>
                  <a:srgbClr val="000000"/>
                </a:solidFill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干咳</a:t>
            </a:r>
            <a:r>
              <a:rPr lang="en-US" altLang="zh-CN" sz="3200" dirty="0">
                <a:solidFill>
                  <a:srgbClr val="000000"/>
                </a:solidFill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dirty="0">
                <a:solidFill>
                  <a:srgbClr val="000000"/>
                </a:solidFill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hé</a:t>
            </a:r>
            <a:r>
              <a:rPr lang="zh-CN" altLang="zh-CN" sz="3200" dirty="0">
                <a:solidFill>
                  <a:srgbClr val="000000"/>
                </a:solidFill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solidFill>
                  <a:srgbClr val="000000"/>
                </a:solidFill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 ké</a:t>
            </a:r>
            <a:r>
              <a:rPr lang="en-US" altLang="zh-CN" sz="3200" dirty="0" smtClean="0">
                <a:solidFill>
                  <a:srgbClr val="A46AA6"/>
                </a:solidFill>
                <a:latin typeface="Calibri" panose="020F0502020204030204" pitchFamily="34" charset="0"/>
                <a:ea typeface="NEU-BZ" panose="0201060001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200" dirty="0" smtClean="0">
                <a:solidFill>
                  <a:srgbClr val="000000"/>
                </a:solidFill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/>
            </a:r>
            <a:br>
              <a:rPr lang="en-US" altLang="zh-CN" sz="32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zh-CN" altLang="zh-CN" sz="3200" dirty="0">
                <a:solidFill>
                  <a:srgbClr val="000000"/>
                </a:solidFill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唠叨</a:t>
            </a:r>
            <a:r>
              <a:rPr lang="en-US" altLang="zh-CN" sz="3200" dirty="0">
                <a:solidFill>
                  <a:srgbClr val="000000"/>
                </a:solidFill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dirty="0" smtClean="0">
                <a:solidFill>
                  <a:srgbClr val="000000"/>
                </a:solidFill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lāo</a:t>
            </a:r>
            <a:r>
              <a:rPr lang="en-US" altLang="zh-CN" sz="3200" dirty="0" smtClean="0">
                <a:solidFill>
                  <a:srgbClr val="A46AA6"/>
                </a:solidFill>
                <a:latin typeface="Calibri" panose="020F0502020204030204" pitchFamily="34" charset="0"/>
                <a:ea typeface="NEU-BZ" panose="0201060001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200" dirty="0">
                <a:solidFill>
                  <a:srgbClr val="000000"/>
                </a:solidFill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solidFill>
                  <a:srgbClr val="000000"/>
                </a:solidFill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láo</a:t>
            </a:r>
            <a:r>
              <a:rPr lang="en-US" altLang="zh-CN" sz="3200" dirty="0">
                <a:solidFill>
                  <a:srgbClr val="000000"/>
                </a:solidFill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/>
            </a:r>
            <a:br>
              <a:rPr lang="en-US" altLang="zh-CN" sz="32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zh-CN" altLang="zh-CN" sz="3200" dirty="0">
                <a:solidFill>
                  <a:srgbClr val="000000"/>
                </a:solidFill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吆喝</a:t>
            </a:r>
            <a:r>
              <a:rPr lang="en-US" altLang="zh-CN" sz="3200" dirty="0">
                <a:solidFill>
                  <a:srgbClr val="000000"/>
                </a:solidFill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dirty="0" smtClean="0">
                <a:solidFill>
                  <a:srgbClr val="000000"/>
                </a:solidFill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yāo</a:t>
            </a:r>
            <a:r>
              <a:rPr lang="en-US" altLang="zh-CN" sz="3200" dirty="0" smtClean="0">
                <a:solidFill>
                  <a:srgbClr val="A46AA6"/>
                </a:solidFill>
                <a:latin typeface="Calibri" panose="020F0502020204030204" pitchFamily="34" charset="0"/>
                <a:ea typeface="NEU-BZ" panose="0201060001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200" dirty="0">
                <a:solidFill>
                  <a:srgbClr val="000000"/>
                </a:solidFill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solidFill>
                  <a:srgbClr val="000000"/>
                </a:solidFill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yào</a:t>
            </a:r>
            <a:r>
              <a:rPr lang="en-US" altLang="zh-CN" sz="3200" dirty="0">
                <a:solidFill>
                  <a:srgbClr val="000000"/>
                </a:solidFill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/>
            </a:r>
            <a:br>
              <a:rPr lang="en-US" altLang="zh-CN" sz="32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zh-CN" altLang="zh-CN" sz="3200" dirty="0">
                <a:solidFill>
                  <a:srgbClr val="000000"/>
                </a:solidFill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咳嗽</a:t>
            </a:r>
            <a:r>
              <a:rPr lang="en-US" altLang="zh-CN" sz="3200" dirty="0">
                <a:solidFill>
                  <a:srgbClr val="000000"/>
                </a:solidFill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dirty="0">
                <a:solidFill>
                  <a:srgbClr val="000000"/>
                </a:solidFill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shou</a:t>
            </a:r>
            <a:r>
              <a:rPr lang="zh-CN" altLang="zh-CN" sz="3200" dirty="0">
                <a:solidFill>
                  <a:srgbClr val="000000"/>
                </a:solidFill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solidFill>
                  <a:srgbClr val="000000"/>
                </a:solidFill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sou</a:t>
            </a:r>
            <a:r>
              <a:rPr lang="en-US" altLang="zh-CN" sz="3200" dirty="0" smtClean="0">
                <a:solidFill>
                  <a:srgbClr val="A46AA6"/>
                </a:solidFill>
                <a:latin typeface="Calibri" panose="020F0502020204030204" pitchFamily="34" charset="0"/>
                <a:ea typeface="NEU-BZ" panose="0201060001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200" dirty="0" smtClean="0">
                <a:solidFill>
                  <a:srgbClr val="000000"/>
                </a:solidFill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dirty="0">
                <a:solidFill>
                  <a:srgbClr val="000000"/>
                </a:solidFill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sz="3200" dirty="0">
              <a:solidFill>
                <a:srgbClr val="00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704936" y="1381009"/>
            <a:ext cx="4336211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讽刺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fēnɡ</a:t>
            </a:r>
            <a:r>
              <a:rPr lang="zh-CN" altLang="zh-CN" sz="32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fěnɡ</a:t>
            </a:r>
            <a:r>
              <a:rPr lang="en-US" altLang="zh-CN" sz="3200" dirty="0" smtClean="0">
                <a:solidFill>
                  <a:srgbClr val="A46AA6"/>
                </a:solidFill>
                <a:latin typeface="Calibri" panose="020F0502020204030204" pitchFamily="34" charset="0"/>
                <a:ea typeface="NEU-BZ" panose="0201060001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200" dirty="0" smtClean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/>
            </a:r>
            <a:b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诉说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sù</a:t>
            </a:r>
            <a:r>
              <a:rPr lang="en-US" altLang="zh-CN" sz="3200" dirty="0" smtClean="0">
                <a:solidFill>
                  <a:srgbClr val="A46AA6"/>
                </a:solidFill>
                <a:latin typeface="Calibri" panose="020F0502020204030204" pitchFamily="34" charset="0"/>
                <a:ea typeface="NEU-BZ" panose="0201060001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2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shù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/>
            </a:r>
            <a:b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告诫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jiè</a:t>
            </a:r>
            <a:r>
              <a:rPr lang="en-US" altLang="zh-CN" sz="3200" dirty="0" smtClean="0">
                <a:solidFill>
                  <a:srgbClr val="A46AA6"/>
                </a:solidFill>
                <a:latin typeface="Calibri" panose="020F0502020204030204" pitchFamily="34" charset="0"/>
                <a:ea typeface="NEU-BZ" panose="0201060001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2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jiàn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/>
            </a:r>
            <a:b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辩论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biàn</a:t>
            </a:r>
            <a:r>
              <a:rPr lang="en-US" altLang="zh-CN" sz="3200" dirty="0" smtClean="0">
                <a:solidFill>
                  <a:srgbClr val="A46AA6"/>
                </a:solidFill>
                <a:latin typeface="Calibri" panose="020F0502020204030204" pitchFamily="34" charset="0"/>
                <a:ea typeface="NEU-BZ" panose="0201060001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2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piàn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18868" y="4391175"/>
            <a:ext cx="10340196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200" dirty="0" smtClean="0">
                <a:latin typeface="Calibri" panose="020F0502020204030204" pitchFamily="34" charset="0"/>
                <a:ea typeface="方正魏碑_GBK" panose="03000509000000000000" pitchFamily="65" charset="-122"/>
                <a:cs typeface="Times New Roman" panose="02020603050405020304" pitchFamily="18" charset="0"/>
              </a:rPr>
              <a:t>         </a:t>
            </a:r>
            <a:r>
              <a:rPr lang="zh-CN" altLang="zh-CN" sz="3200" dirty="0" smtClean="0">
                <a:latin typeface="Calibri" panose="020F0502020204030204" pitchFamily="34" charset="0"/>
                <a:ea typeface="方正魏碑_GBK" panose="03000509000000000000" pitchFamily="65" charset="-122"/>
                <a:cs typeface="Times New Roman" panose="02020603050405020304" pitchFamily="18" charset="0"/>
              </a:rPr>
              <a:t>我</a:t>
            </a:r>
            <a:r>
              <a:rPr lang="zh-CN" altLang="zh-CN" sz="3200" dirty="0">
                <a:latin typeface="Calibri" panose="020F0502020204030204" pitchFamily="34" charset="0"/>
                <a:ea typeface="方正魏碑_GBK" panose="03000509000000000000" pitchFamily="65" charset="-122"/>
                <a:cs typeface="Times New Roman" panose="02020603050405020304" pitchFamily="18" charset="0"/>
              </a:rPr>
              <a:t>发现</a:t>
            </a:r>
            <a:r>
              <a:rPr lang="en-US" altLang="zh-CN" sz="3200" dirty="0">
                <a:latin typeface="方正魏碑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左边的加点字都有共同的偏旁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组成的词语都与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有关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像这样的词语还有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右边的加点字都有共同的偏旁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组成的词语都</a:t>
            </a:r>
            <a:r>
              <a:rPr lang="zh-CN" altLang="zh-CN" sz="32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endParaRPr lang="en-US" altLang="zh-CN" sz="32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有关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像这样的词语还有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096651" y="1658634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5851742" y="1682159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679924" y="2422364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5850964" y="2442095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697175" y="3105834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6259084" y="3160070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048409" y="3843963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5842338" y="3904097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2497188" y="1512319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8354525" y="1605822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1615508" y="2263776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6747179" y="2289422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1724108" y="2962584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6675045" y="3012701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3084881" y="3691290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7049982" y="3730819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8494996" y="4320822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口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2876166" y="4820302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嘴巴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8803496" y="4802275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嘀咕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6259084" y="5276661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讠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296418" y="5791249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语言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7476998" y="5804458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议论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cxnSp>
        <p:nvCxnSpPr>
          <p:cNvPr id="32" name="直接连接符 31"/>
          <p:cNvCxnSpPr/>
          <p:nvPr/>
        </p:nvCxnSpPr>
        <p:spPr>
          <a:xfrm>
            <a:off x="4666891" y="1465448"/>
            <a:ext cx="0" cy="2855374"/>
          </a:xfrm>
          <a:prstGeom prst="line">
            <a:avLst/>
          </a:prstGeom>
          <a:ln w="12700">
            <a:solidFill>
              <a:schemeClr val="tx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6595" y="861095"/>
            <a:ext cx="10925319" cy="55338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二、填上恰当的修饰词</a:t>
            </a:r>
            <a:r>
              <a:rPr lang="en-US" altLang="zh-CN" sz="34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让句子更生动。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13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题填序号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46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题自己补充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噌的一下子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忽的一下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咔嚓一声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乐乐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跑远了。　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树枝断了。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顾客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跳起来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这么慢啊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水壶里的水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地烧开了。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小男孩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哭了出来。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汽车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从我前面开了过去。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364897" y="2948696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468338" y="292621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340852" y="358426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701997" y="4268537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咕噜噜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923271" y="4904105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哇的一声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394921" y="5615007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滴滴地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00894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5"/>
            <a:ext cx="11006455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三、把下面的句子改成转述句。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枣核说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别看我人小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一样能做事情。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endParaRPr lang="en-US" altLang="zh-CN" sz="3400" dirty="0" smtClean="0">
              <a:latin typeface="NEU-HZ" panose="0201060001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 smtClean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王老师对我说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你今天放学之前必须完成作业。</a:t>
            </a:r>
            <a:r>
              <a:rPr lang="en-US" altLang="zh-CN" sz="3400" dirty="0" smtClean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84336" y="2683193"/>
            <a:ext cx="8609829" cy="10079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20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枣核说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别看他人小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一样能做事情。</a:t>
            </a:r>
            <a:r>
              <a:rPr lang="en-US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b="1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84336" y="4855235"/>
            <a:ext cx="9572445" cy="10079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20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王老师对我说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我今天放学之前必须完成作业。</a:t>
            </a:r>
            <a:r>
              <a:rPr lang="en-US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00894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三年级语文下册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</TotalTime>
  <Words>303</Words>
  <Application>Microsoft Office PowerPoint</Application>
  <PresentationFormat>宽屏</PresentationFormat>
  <Paragraphs>61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27" baseType="lpstr">
      <vt:lpstr>方正大标宋_GBK</vt:lpstr>
      <vt:lpstr>方正书宋_GBK</vt:lpstr>
      <vt:lpstr>微软雅黑</vt:lpstr>
      <vt:lpstr>NEU-BZ</vt:lpstr>
      <vt:lpstr>方正楷体_GBK</vt:lpstr>
      <vt:lpstr>Wingdings</vt:lpstr>
      <vt:lpstr>Calibri</vt:lpstr>
      <vt:lpstr>方正小标宋_GBK</vt:lpstr>
      <vt:lpstr>Times New Roman</vt:lpstr>
      <vt:lpstr>方正魏碑_GBK</vt:lpstr>
      <vt:lpstr>华文宋体</vt:lpstr>
      <vt:lpstr>NEU-HZ</vt:lpstr>
      <vt:lpstr>汉仪雅酷黑 95W</vt:lpstr>
      <vt:lpstr>方正仿宋_GBK</vt:lpstr>
      <vt:lpstr>NEU-XT</vt:lpstr>
      <vt:lpstr>方正大标宋简体</vt:lpstr>
      <vt:lpstr>Arial</vt:lpstr>
      <vt:lpstr>宋体</vt:lpstr>
      <vt:lpstr>方正隶变_GBK</vt:lpstr>
      <vt:lpstr>楷体</vt:lpstr>
      <vt:lpstr>方正黑体_GBK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245</cp:revision>
  <dcterms:created xsi:type="dcterms:W3CDTF">2019-06-19T02:08:00Z</dcterms:created>
  <dcterms:modified xsi:type="dcterms:W3CDTF">2026-03-27T08:45:24Z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