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7" r:id="rId4"/>
    <p:sldId id="528" r:id="rId5"/>
    <p:sldId id="529" r:id="rId6"/>
    <p:sldId id="530" r:id="rId7"/>
    <p:sldId id="531" r:id="rId8"/>
    <p:sldId id="532" r:id="rId9"/>
    <p:sldId id="533" r:id="rId10"/>
    <p:sldId id="536" r:id="rId11"/>
    <p:sldId id="498" r:id="rId12"/>
    <p:sldId id="427" r:id="rId13"/>
  </p:sldIdLst>
  <p:sldSz cx="12192000" cy="6858000"/>
  <p:notesSz cx="6858000" cy="9144000"/>
  <p:embeddedFontLst>
    <p:embeddedFont>
      <p:font typeface="方正楷体_GBK" panose="03000509000000000000" pitchFamily="65" charset="-122"/>
      <p:regular r:id="rId14"/>
    </p:embeddedFont>
    <p:embeddedFont>
      <p:font typeface="方正仿宋_GBK" panose="03000509000000000000" pitchFamily="65" charset="-122"/>
      <p:regular r:id="rId15"/>
    </p:embeddedFont>
    <p:embeddedFont>
      <p:font typeface="方正黑体_GBK" panose="03000509000000000000" pitchFamily="65" charset="-122"/>
      <p:regular r:id="rId16"/>
    </p:embeddedFont>
    <p:embeddedFont>
      <p:font typeface="微软雅黑" panose="020B0503020204020204" pitchFamily="34" charset="-122"/>
      <p:regular r:id="rId17"/>
      <p:bold r:id="rId18"/>
    </p:embeddedFont>
    <p:embeddedFont>
      <p:font typeface="方正隶变_GBK" panose="03000509000000000000" pitchFamily="65" charset="-122"/>
      <p:regular r:id="rId19"/>
    </p:embeddedFont>
    <p:embeddedFont>
      <p:font typeface="方正书宋_GBK" panose="03000509000000000000" pitchFamily="65" charset="-122"/>
      <p:regular r:id="rId20"/>
    </p:embeddedFont>
    <p:embeddedFont>
      <p:font typeface="方正大标宋_GBK" panose="03000509000000000000" pitchFamily="65" charset="-122"/>
      <p:regular r:id="rId21"/>
    </p:embeddedFont>
    <p:embeddedFont>
      <p:font typeface="Calibri" panose="020F0502020204030204" pitchFamily="34" charset="0"/>
      <p:regular r:id="rId22"/>
      <p:bold r:id="rId23"/>
      <p:italic r:id="rId24"/>
      <p:boldItalic r:id="rId25"/>
    </p:embeddedFont>
    <p:embeddedFont>
      <p:font typeface="NEU-XT" panose="02020503000000020003" pitchFamily="18" charset="-122"/>
      <p:regular r:id="rId26"/>
    </p:embeddedFont>
    <p:embeddedFont>
      <p:font typeface="楷体" panose="02010609060101010101" pitchFamily="49" charset="-122"/>
      <p:regular r:id="rId27"/>
    </p:embeddedFont>
    <p:embeddedFont>
      <p:font typeface="NEU-BZ" panose="02010600010101010101" pitchFamily="2" charset="-122"/>
      <p:regular r:id="rId28"/>
      <p:bold r:id="rId29"/>
      <p:italic r:id="rId30"/>
      <p:boldItalic r:id="rId31"/>
    </p:embeddedFont>
    <p:embeddedFont>
      <p:font typeface="方正小标宋_GBK" panose="03000509000000000000" pitchFamily="65" charset="-122"/>
      <p:regular r:id="rId32"/>
    </p:embeddedFont>
    <p:embeddedFont>
      <p:font typeface="方正大标宋简体" panose="02010600030101010101" charset="-122"/>
      <p:regular r:id="rId33"/>
    </p:embeddedFont>
    <p:embeddedFont>
      <p:font typeface="NEU-HZ" panose="02010600010101010101" pitchFamily="2" charset="-122"/>
      <p:regular r:id="rId34"/>
      <p:italic r:id="rId35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5.fntdata"/><Relationship Id="rId26" Type="http://schemas.openxmlformats.org/officeDocument/2006/relationships/font" Target="fonts/font13.fntdata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8.fntdata"/><Relationship Id="rId34" Type="http://schemas.openxmlformats.org/officeDocument/2006/relationships/font" Target="fonts/font21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4.fntdata"/><Relationship Id="rId25" Type="http://schemas.openxmlformats.org/officeDocument/2006/relationships/font" Target="fonts/font12.fntdata"/><Relationship Id="rId33" Type="http://schemas.openxmlformats.org/officeDocument/2006/relationships/font" Target="fonts/font20.fntdata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font" Target="fonts/font7.fntdata"/><Relationship Id="rId29" Type="http://schemas.openxmlformats.org/officeDocument/2006/relationships/font" Target="fonts/font1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1.fntdata"/><Relationship Id="rId32" Type="http://schemas.openxmlformats.org/officeDocument/2006/relationships/font" Target="fonts/font19.fntdata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23" Type="http://schemas.openxmlformats.org/officeDocument/2006/relationships/font" Target="fonts/font10.fntdata"/><Relationship Id="rId28" Type="http://schemas.openxmlformats.org/officeDocument/2006/relationships/font" Target="fonts/font15.fntdata"/><Relationship Id="rId36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font" Target="fonts/font6.fntdata"/><Relationship Id="rId31" Type="http://schemas.openxmlformats.org/officeDocument/2006/relationships/font" Target="fonts/font18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openxmlformats.org/officeDocument/2006/relationships/font" Target="fonts/font9.fntdata"/><Relationship Id="rId27" Type="http://schemas.openxmlformats.org/officeDocument/2006/relationships/font" Target="fonts/font14.fntdata"/><Relationship Id="rId30" Type="http://schemas.openxmlformats.org/officeDocument/2006/relationships/font" Target="fonts/font17.fntdata"/><Relationship Id="rId35" Type="http://schemas.openxmlformats.org/officeDocument/2006/relationships/font" Target="fonts/font22.fntdata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2026/3/28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Relationship Id="rId4" Type="http://schemas.openxmlformats.org/officeDocument/2006/relationships/slide" Target="slide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Relationship Id="rId4" Type="http://schemas.openxmlformats.org/officeDocument/2006/relationships/image" Target="../media/image6.t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6.xml"/><Relationship Id="rId1" Type="http://schemas.openxmlformats.org/officeDocument/2006/relationships/tags" Target="../tags/tag75.xml"/><Relationship Id="rId5" Type="http://schemas.openxmlformats.org/officeDocument/2006/relationships/slide" Target="slide3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slide" Target="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slide" Target="slid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slide" Target="slid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5" Type="http://schemas.openxmlformats.org/officeDocument/2006/relationships/image" Target="../media/image5.TIF"/><Relationship Id="rId4" Type="http://schemas.openxmlformats.org/officeDocument/2006/relationships/slide" Target="slid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4" Type="http://schemas.openxmlformats.org/officeDocument/2006/relationships/slide" Target="slid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4" Type="http://schemas.openxmlformats.org/officeDocument/2006/relationships/slide" Target="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26  </a:t>
            </a:r>
            <a:r>
              <a:rPr lang="zh-CN" altLang="en-US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漏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37899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53288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三年级语文下册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EEE00BEC-650C-E417-7AF4-589EFA1B45C0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1079"/>
            <a:ext cx="1019129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文中的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漏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指的是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老虎和贼却误认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为</a:t>
            </a:r>
            <a:endParaRPr lang="en-US" altLang="zh-CN" sz="34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漏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于是吓得逃跑了。对此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我想用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altLang="zh-CN" sz="34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贼心不死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zh-CN" altLang="zh-CN" sz="34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做贼心虚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这个词来形容老虎和贼。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说说为什么老虎和贼都那么害怕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漏</a:t>
            </a:r>
            <a:r>
              <a:rPr lang="en-US" altLang="zh-CN" sz="3400" dirty="0" smtClean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072756" y="868173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漏雨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849818" y="1676592"/>
            <a:ext cx="410881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比自己还厉害的东西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353009" y="2492090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②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00968" y="4607109"/>
            <a:ext cx="9800275" cy="1596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因为老虎和贼都没有见过</a:t>
            </a:r>
            <a:r>
              <a:rPr lang="en-US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漏</a:t>
            </a:r>
            <a:r>
              <a:rPr lang="en-US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认为</a:t>
            </a:r>
            <a:r>
              <a:rPr lang="en-US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漏</a:t>
            </a:r>
            <a:r>
              <a:rPr lang="en-US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是比自己还要厉害的东西。</a:t>
            </a:r>
            <a:r>
              <a:rPr lang="en-US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08891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31.jpeg">
            <a:extLst>
              <a:ext uri="{FF2B5EF4-FFF2-40B4-BE49-F238E27FC236}">
                <a16:creationId xmlns="" xmlns:a16="http://schemas.microsoft.com/office/drawing/2014/main" id="{2C06D81E-6424-40CE-B363-A226499CCDFE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841623"/>
            <a:ext cx="3570654" cy="65664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5459" y="1544130"/>
            <a:ext cx="11006455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2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续编故事。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32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2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后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来贼和老虎都知道</a:t>
            </a:r>
            <a:r>
              <a:rPr lang="en-US" altLang="zh-CN" sz="32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漏</a:t>
            </a:r>
            <a:r>
              <a:rPr lang="en-US" altLang="zh-CN" sz="32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是什么了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知道了事情的真相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再一次去偷驴和吃驴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但还是没有得逞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这是为什么呢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请发挥想象写一写。</a:t>
            </a:r>
          </a:p>
          <a:p>
            <a:r>
              <a:rPr lang="en-US" altLang="zh-CN" sz="32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</a:t>
            </a:r>
            <a:r>
              <a:rPr lang="zh-CN" altLang="zh-CN" sz="32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一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天晚上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下着蒙蒙小雨。老虎来了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贼也来了</a:t>
            </a:r>
            <a:r>
              <a:rPr lang="zh-CN" altLang="zh-CN" sz="32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en-US" sz="3200" dirty="0"/>
          </a:p>
        </p:txBody>
      </p:sp>
      <p:sp>
        <p:nvSpPr>
          <p:cNvPr id="6" name="矩形 5"/>
          <p:cNvSpPr/>
          <p:nvPr/>
        </p:nvSpPr>
        <p:spPr>
          <a:xfrm>
            <a:off x="505459" y="3454878"/>
            <a:ext cx="10700254" cy="33103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10000"/>
              </a:lnSpc>
            </a:pPr>
            <a:r>
              <a:rPr lang="en-US" altLang="zh-CN" sz="3200" b="1" dirty="0" smtClean="0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                                              </a:t>
            </a:r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 smtClean="0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老</a:t>
            </a:r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虎用爪在墙壁上抓</a:t>
            </a:r>
            <a:r>
              <a:rPr lang="en-US" altLang="zh-CN" sz="32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贼用手在屋顶上挖</a:t>
            </a:r>
            <a:r>
              <a:rPr lang="en-US" altLang="zh-CN" sz="32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不一会儿</a:t>
            </a:r>
            <a:r>
              <a:rPr lang="en-US" altLang="zh-CN" sz="32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墙被老虎抓了个窟窿</a:t>
            </a:r>
            <a:r>
              <a:rPr lang="en-US" altLang="zh-CN" sz="32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屋顶被贼挖了个窟窿。老虎钻进驴圈</a:t>
            </a:r>
            <a:r>
              <a:rPr lang="en-US" altLang="zh-CN" sz="32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贼也往下跳。只听</a:t>
            </a:r>
            <a:r>
              <a:rPr lang="en-US" altLang="zh-CN" sz="32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扑通</a:t>
            </a:r>
            <a:r>
              <a:rPr lang="en-US" altLang="zh-CN" sz="32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扑通</a:t>
            </a:r>
            <a:r>
              <a:rPr lang="en-US" altLang="zh-CN" sz="32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两声</a:t>
            </a:r>
            <a:r>
              <a:rPr lang="en-US" altLang="zh-CN" sz="32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老虎和贼都掉进了陷阱里。原来老公公和老婆婆看到上次老虎和贼留下的痕迹</a:t>
            </a:r>
            <a:r>
              <a:rPr lang="en-US" altLang="zh-CN" sz="32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猜测他们还会再来</a:t>
            </a:r>
            <a:r>
              <a:rPr lang="en-US" altLang="zh-CN" sz="32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早就布下了陷阱。</a:t>
            </a:r>
            <a:r>
              <a:rPr lang="en-US" altLang="zh-CN" sz="3200" b="1" dirty="0">
                <a:solidFill>
                  <a:srgbClr val="E72582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 sz="3200" b="1" dirty="0">
              <a:solidFill>
                <a:srgbClr val="E72582"/>
              </a:solidFill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9646920" y="4012457"/>
            <a:ext cx="1274122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583406" y="4538669"/>
            <a:ext cx="10527417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583406" y="5122390"/>
            <a:ext cx="10527417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583406" y="5631349"/>
            <a:ext cx="10527417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583406" y="6174813"/>
            <a:ext cx="10527417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566154" y="6711813"/>
            <a:ext cx="10527417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三年级语文下册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26.jpeg">
            <a:extLst>
              <a:ext uri="{FF2B5EF4-FFF2-40B4-BE49-F238E27FC236}">
                <a16:creationId xmlns="" xmlns:a16="http://schemas.microsoft.com/office/drawing/2014/main" id="{20334F1E-E9BF-406B-9AB3-BDCA985A8AE8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615636" y="909686"/>
            <a:ext cx="3588457" cy="57856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8740" y="1702173"/>
            <a:ext cx="10813175" cy="48536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3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一、读语段</a:t>
            </a:r>
            <a:r>
              <a:rPr lang="en-US" altLang="zh-CN" sz="33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3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根据拼音写词语</a:t>
            </a:r>
            <a:r>
              <a:rPr lang="en-US" altLang="zh-CN" sz="33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3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并用</a:t>
            </a:r>
            <a:r>
              <a:rPr lang="en-US" altLang="zh-CN" sz="3300" dirty="0"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en-US" altLang="zh-CN" sz="3300" dirty="0">
                <a:latin typeface="Calibri" panose="020F0502020204030204" pitchFamily="34" charset="0"/>
                <a:ea typeface="NEU-BZ" panose="02010600010101010101" pitchFamily="2" charset="-122"/>
                <a:cs typeface="Times New Roman" panose="02020603050405020304" pitchFamily="18" charset="0"/>
              </a:rPr>
              <a:t>􀳫</a:t>
            </a:r>
            <a:r>
              <a:rPr lang="en-US" altLang="zh-CN" sz="3300" dirty="0"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3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给加点字选择正确的读音。</a:t>
            </a:r>
            <a:endParaRPr lang="zh-CN" altLang="zh-CN" sz="33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3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sz="33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一</a:t>
            </a:r>
            <a:r>
              <a:rPr lang="zh-CN" altLang="zh-CN" sz="33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个贼</a:t>
            </a:r>
            <a:r>
              <a:rPr lang="en-US" altLang="zh-CN" sz="33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[</a:t>
            </a:r>
            <a:r>
              <a:rPr lang="en-US" altLang="zh-CN" sz="3300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zéi</a:t>
            </a:r>
            <a:r>
              <a:rPr lang="en-US" altLang="zh-CN" sz="3300" dirty="0" smtClean="0">
                <a:solidFill>
                  <a:srgbClr val="A46AA6"/>
                </a:solidFill>
                <a:latin typeface="Calibri" panose="020F0502020204030204" pitchFamily="34" charset="0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3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3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zái</a:t>
            </a:r>
            <a:r>
              <a:rPr lang="en-US" altLang="zh-CN" sz="33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]</a:t>
            </a:r>
            <a:r>
              <a:rPr lang="en-US" altLang="zh-CN" sz="33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chuǎnɡ</a:t>
            </a:r>
            <a:r>
              <a:rPr lang="en-US" altLang="zh-CN" sz="33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3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jìn</a:t>
            </a:r>
            <a:r>
              <a:rPr lang="en-US" altLang="zh-CN" sz="33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3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300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3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3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3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一户农家</a:t>
            </a:r>
            <a:r>
              <a:rPr lang="en-US" altLang="zh-CN" sz="33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3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想偷走老婆婆喂养的小</a:t>
            </a:r>
            <a:r>
              <a:rPr lang="en-US" altLang="zh-CN" sz="33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pànɡ</a:t>
            </a:r>
            <a:r>
              <a:rPr lang="en-US" altLang="zh-CN" sz="33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3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lǘ</a:t>
            </a:r>
            <a:r>
              <a:rPr lang="en-US" altLang="zh-CN" sz="33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3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300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3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3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3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时</a:t>
            </a:r>
            <a:r>
              <a:rPr lang="en-US" altLang="zh-CN" sz="33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3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把老虎当成了老婆婆口中</a:t>
            </a:r>
            <a:r>
              <a:rPr lang="en-US" altLang="zh-CN" sz="33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lì</a:t>
            </a:r>
            <a:r>
              <a:rPr lang="en-US" altLang="zh-CN" sz="33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3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hai</a:t>
            </a:r>
            <a:r>
              <a:rPr lang="en-US" altLang="zh-CN" sz="33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3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300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zh-CN" altLang="zh-CN" sz="33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3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3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的</a:t>
            </a:r>
            <a:r>
              <a:rPr lang="en-US" altLang="zh-CN" sz="33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3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漏</a:t>
            </a:r>
            <a:r>
              <a:rPr lang="en-US" altLang="zh-CN" sz="33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[</a:t>
            </a:r>
            <a:r>
              <a:rPr lang="en-US" altLang="zh-CN" sz="3300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lòu</a:t>
            </a:r>
            <a:r>
              <a:rPr lang="en-US" altLang="zh-CN" sz="3300" dirty="0" smtClean="0">
                <a:solidFill>
                  <a:srgbClr val="A46AA6"/>
                </a:solidFill>
                <a:latin typeface="Calibri" panose="020F0502020204030204" pitchFamily="34" charset="0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3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3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lào</a:t>
            </a:r>
            <a:r>
              <a:rPr lang="en-US" altLang="zh-CN" sz="33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]</a:t>
            </a:r>
            <a:r>
              <a:rPr lang="en-US" altLang="zh-CN" sz="33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33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3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hài</a:t>
            </a:r>
            <a:r>
              <a:rPr lang="en-US" altLang="zh-CN" sz="33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3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pà</a:t>
            </a:r>
            <a:r>
              <a:rPr lang="en-US" altLang="zh-CN" sz="33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3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300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3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3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3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得紧紧抱住老虎</a:t>
            </a:r>
            <a:r>
              <a:rPr lang="en-US" altLang="zh-CN" sz="33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3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像</a:t>
            </a:r>
            <a:r>
              <a:rPr lang="en-US" altLang="zh-CN" sz="33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jiāo</a:t>
            </a:r>
            <a:r>
              <a:rPr lang="en-US" altLang="zh-CN" sz="33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3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shuǐ</a:t>
            </a:r>
            <a:r>
              <a:rPr lang="en-US" altLang="zh-CN" sz="33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3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300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zh-CN" altLang="zh-CN" sz="33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3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3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粘住一般</a:t>
            </a:r>
            <a:r>
              <a:rPr lang="en-US" altLang="zh-CN" sz="33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3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任凭老虎像旋</a:t>
            </a:r>
            <a:r>
              <a:rPr lang="en-US" altLang="zh-CN" sz="33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[</a:t>
            </a:r>
            <a:r>
              <a:rPr lang="en-US" altLang="zh-CN" sz="33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xuán</a:t>
            </a:r>
            <a:r>
              <a:rPr lang="zh-CN" altLang="zh-CN" sz="33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300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xuàn</a:t>
            </a:r>
            <a:r>
              <a:rPr lang="en-US" altLang="zh-CN" sz="3300" dirty="0" smtClean="0">
                <a:solidFill>
                  <a:srgbClr val="A46AA6"/>
                </a:solidFill>
                <a:latin typeface="Calibri" panose="020F0502020204030204" pitchFamily="34" charset="0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3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]</a:t>
            </a:r>
            <a:r>
              <a:rPr lang="zh-CN" altLang="zh-CN" sz="33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风一样奔跑</a:t>
            </a:r>
            <a:r>
              <a:rPr lang="en-US" altLang="zh-CN" sz="33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3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他都不松手。</a:t>
            </a:r>
            <a:endParaRPr lang="zh-CN" altLang="zh-CN" sz="33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753666" y="3128918"/>
            <a:ext cx="1031051" cy="6001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3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闯进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580474" y="3828909"/>
            <a:ext cx="1031051" cy="6001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3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胖驴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940791" y="4429073"/>
            <a:ext cx="1031051" cy="6001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3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厉害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470987" y="4429073"/>
            <a:ext cx="1031051" cy="6001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3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害怕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356851" y="5044019"/>
            <a:ext cx="1031051" cy="6001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3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胶水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2940791" y="3168478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5839734" y="4429073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3531002" y="5810590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2369777" y="3289602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5272369" y="4612805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279973" y="5933015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5"/>
            <a:ext cx="11131574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二、根据要求进行选择。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选出下列各组词语中读音或书写错误的选项。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填序号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脊粱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jí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B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莫非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mò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发抖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D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害怕</a:t>
            </a:r>
            <a:r>
              <a:rPr lang="zh-CN" altLang="zh-CN" sz="3400" dirty="0">
                <a:latin typeface="Calibri" panose="020F0502020204030204" pitchFamily="34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6481445" algn="r"/>
              </a:tabLst>
            </a:pP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晕倒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yùn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B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颠簸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diān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C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胸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脯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D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屋顶</a:t>
            </a:r>
            <a:r>
              <a:rPr lang="zh-CN" altLang="zh-CN" sz="3400" dirty="0">
                <a:latin typeface="Calibri" panose="020F0502020204030204" pitchFamily="34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6481445" algn="r"/>
              </a:tabLst>
            </a:pP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嫌弃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xián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B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放纵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zònɡ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C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历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害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D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惊恐</a:t>
            </a:r>
            <a:r>
              <a:rPr lang="zh-CN" altLang="zh-CN" sz="3400" dirty="0">
                <a:latin typeface="Calibri" panose="020F0502020204030204" pitchFamily="34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)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246043" y="256156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246042" y="3411792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159780" y="4190409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468636" y="2819443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4064048" y="2782713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485887" y="3597862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 smtClean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4072674" y="3589235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468635" y="4376281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4512621" y="4391439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67235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5"/>
            <a:ext cx="10890034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下面句子中所填写的词语恰当的一项是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他俩对看了一眼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同时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地大喊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34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“‘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漏</a:t>
            </a:r>
            <a:r>
              <a:rPr lang="en-US" altLang="zh-CN" sz="34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哇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en-US" altLang="zh-CN" sz="34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”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今天教室里怎么多了一名学生呢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大家感到很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这魔术变化无穷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让每一位观众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不已。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惊恐　惊奇　惊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叹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B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惊奇　惊恐　惊叹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惊恐　惊叹　惊奇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D.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惊奇　惊叹　惊恐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753673" y="103650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59206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5"/>
            <a:ext cx="11006455" cy="5692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借助文字提示复述故事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下列对《漏》的情节排序正确的一项是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  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虎驮着贼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贼骑着虎。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endParaRPr lang="en-US" altLang="zh-CN" sz="34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 smtClean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老公公老婆婆说</a:t>
            </a:r>
            <a:r>
              <a:rPr lang="en-US" altLang="zh-CN" sz="34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漏</a:t>
            </a:r>
            <a:r>
              <a:rPr lang="en-US" altLang="zh-CN" sz="34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吓跑了虎和贼。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③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老公公老婆婆再说</a:t>
            </a:r>
            <a:r>
              <a:rPr lang="en-US" altLang="zh-CN" sz="34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漏</a:t>
            </a:r>
            <a:r>
              <a:rPr lang="en-US" altLang="zh-CN" sz="34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。</a:t>
            </a:r>
            <a:r>
              <a:rPr lang="en-US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	</a:t>
            </a:r>
            <a:endParaRPr lang="en-US" altLang="zh-CN" sz="3400" dirty="0" smtClean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 smtClean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④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虎甩掉贼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贼蹿上树。虎、贼树下相遇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滚下山坡。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⑤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虎和贼以为对方就是</a:t>
            </a:r>
            <a:r>
              <a:rPr lang="en-US" altLang="zh-CN" sz="34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漏</a:t>
            </a:r>
            <a:r>
              <a:rPr lang="en-US" altLang="zh-CN" sz="34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都吓昏了过去。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②①⑤④③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en-US" altLang="zh-CN" sz="3400" dirty="0" smtClean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②①④⑤③</a:t>
            </a:r>
            <a:endParaRPr lang="en-US" altLang="zh-CN" sz="34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①②④⑤③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②④①⑤③</a:t>
            </a:r>
            <a:endParaRPr lang="zh-CN" altLang="en-US" sz="3400" dirty="0"/>
          </a:p>
        </p:txBody>
      </p:sp>
      <p:sp>
        <p:nvSpPr>
          <p:cNvPr id="6" name="矩形 5"/>
          <p:cNvSpPr/>
          <p:nvPr/>
        </p:nvSpPr>
        <p:spPr>
          <a:xfrm>
            <a:off x="2494293" y="1525337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59206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41079"/>
            <a:ext cx="10872782" cy="59525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32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三、词语理解运用。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2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先把下面的词语补充完整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再选词填空。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填序号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2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翻山越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2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走南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北</a:t>
            </a:r>
            <a:endParaRPr lang="en-US" altLang="zh-CN" sz="32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200" dirty="0" smtClean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③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晕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转</a:t>
            </a:r>
            <a:r>
              <a:rPr lang="zh-CN" altLang="zh-CN" sz="32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向</a:t>
            </a:r>
            <a:r>
              <a:rPr lang="en-US" altLang="zh-CN" sz="32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</a:t>
            </a:r>
            <a:r>
              <a:rPr lang="en-US" altLang="zh-CN" sz="3200" dirty="0" smtClean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④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蒙蒙小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 sz="32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200" dirty="0" smtClean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⑤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浑身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抖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2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⑥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安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稳稳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十几个小朋友一起拥向老师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叽叽喳喳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问东问西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老师被问得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大表哥这些年跟着舅舅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增长了不少见识。</a:t>
            </a:r>
          </a:p>
          <a:p>
            <a:pPr>
              <a:lnSpc>
                <a:spcPct val="120000"/>
              </a:lnSpc>
            </a:pP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和词语</a:t>
            </a:r>
            <a:r>
              <a:rPr lang="en-US" altLang="zh-CN" sz="32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一样含有反义词的词语我还知道</a:t>
            </a:r>
            <a:r>
              <a:rPr lang="en-US" altLang="zh-CN" sz="32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</a:p>
          <a:p>
            <a:pPr>
              <a:lnSpc>
                <a:spcPct val="120000"/>
              </a:lnSpc>
            </a:pP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en-US" sz="3200" dirty="0"/>
          </a:p>
        </p:txBody>
      </p:sp>
      <p:sp>
        <p:nvSpPr>
          <p:cNvPr id="6" name="矩形 5"/>
          <p:cNvSpPr/>
          <p:nvPr/>
        </p:nvSpPr>
        <p:spPr>
          <a:xfrm>
            <a:off x="2615334" y="2066938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岭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819871" y="2731171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头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184225" y="3292796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发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548980" y="2066938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闯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913334" y="2651713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雨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184626" y="3236488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安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588676" y="4327058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③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589591" y="4911833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②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204317" y="6062367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九死一生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486096" y="6064435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左顾右盼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59206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21102" y="841078"/>
            <a:ext cx="10506974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从图中大熊猫摔倒的姿势中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我想到了一个三字词语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。这个三字词语形容的是摔倒时头先着地的动作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现比喻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   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一次难忘的体验　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一次惨重的失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败</a:t>
            </a:r>
            <a:endParaRPr lang="en-US" altLang="zh-CN" sz="34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无关紧要的小事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08271" y="1702173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倒栽葱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961448" y="2541544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pic>
        <p:nvPicPr>
          <p:cNvPr id="9" name="image130.jpeg"/>
          <p:cNvPicPr/>
          <p:nvPr/>
        </p:nvPicPr>
        <p:blipFill rotWithShape="1">
          <a:blip r:embed="rId5"/>
          <a:srcRect l="8868"/>
          <a:stretch/>
        </p:blipFill>
        <p:spPr>
          <a:xfrm>
            <a:off x="6676846" y="2730725"/>
            <a:ext cx="3876272" cy="334221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059206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41079"/>
            <a:ext cx="10915914" cy="56918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四、阅读课文选段</a:t>
            </a:r>
            <a:r>
              <a:rPr lang="en-US" altLang="zh-CN" sz="34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回答问题。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</a:t>
            </a:r>
            <a:r>
              <a:rPr lang="zh-CN" altLang="zh-CN" sz="34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老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虎趴在驴圈里想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34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翻山越岭我什么都见过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就是没见过</a:t>
            </a:r>
            <a:r>
              <a:rPr lang="en-US" altLang="zh-CN" sz="34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‘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漏</a:t>
            </a:r>
            <a:r>
              <a:rPr lang="en-US" altLang="zh-CN" sz="34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莫非</a:t>
            </a:r>
            <a:r>
              <a:rPr lang="en-US" altLang="zh-CN" sz="34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‘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漏</a:t>
            </a:r>
            <a:r>
              <a:rPr lang="en-US" altLang="zh-CN" sz="34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比我还厉</a:t>
            </a:r>
            <a:r>
              <a:rPr lang="zh-CN" altLang="zh-CN" sz="34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害</a:t>
            </a:r>
            <a:r>
              <a:rPr lang="zh-CN" altLang="en-US" sz="34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？</a:t>
            </a:r>
            <a:r>
              <a:rPr lang="en-US" altLang="zh-CN" sz="3400" dirty="0" smtClean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”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355600"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</a:t>
            </a:r>
            <a:r>
              <a:rPr lang="zh-CN" altLang="zh-CN" sz="34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贼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蹲在屋顶上想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34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走南闯北我什么都听说过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就是没听过</a:t>
            </a:r>
            <a:r>
              <a:rPr lang="en-US" altLang="zh-CN" sz="34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‘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漏</a:t>
            </a:r>
            <a:r>
              <a:rPr lang="en-US" altLang="zh-CN" sz="34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莫非</a:t>
            </a:r>
            <a:r>
              <a:rPr lang="en-US" altLang="zh-CN" sz="34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‘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漏</a:t>
            </a:r>
            <a:r>
              <a:rPr lang="en-US" altLang="zh-CN" sz="34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比我还厉害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en-US" altLang="zh-CN" sz="34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”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34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</a:t>
            </a:r>
            <a:r>
              <a:rPr lang="zh-CN" altLang="zh-CN" sz="34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老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虎吓得浑身发抖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贼听得腿脚发软。贼心里害怕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脚下一滑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扑通从屋顶的窟窿里跌下来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正巧摔到虎背上。老虎未料到房上会有东西掉下来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心想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34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坏事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4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‘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漏</a:t>
            </a:r>
            <a:r>
              <a:rPr lang="en-US" altLang="zh-CN" sz="34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捉我来了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r>
              <a:rPr lang="en-US" altLang="zh-CN" sz="34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撒腿就往外跑。</a:t>
            </a:r>
            <a:endParaRPr lang="zh-CN" altLang="en-US" sz="3400" dirty="0"/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4945576" y="2427914"/>
            <a:ext cx="1017841" cy="5386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900" b="1" dirty="0" smtClean="0">
                <a:latin typeface="方正书宋_GBK" panose="03000509000000000000" pitchFamily="65" charset="-122"/>
                <a:ea typeface="方正书宋_GBK" panose="03000509000000000000" pitchFamily="65" charset="-122"/>
              </a:rPr>
              <a:t>· ·</a:t>
            </a:r>
            <a:endParaRPr lang="zh-CN" altLang="en-US" sz="2900" dirty="0">
              <a:latin typeface="方正书宋_GBK" panose="03000509000000000000" pitchFamily="65" charset="-122"/>
              <a:ea typeface="方正书宋_GBK" panose="03000509000000000000" pitchFamily="65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59206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1079"/>
            <a:ext cx="10898661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厉害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在字典中的意思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altLang="zh-CN" sz="34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难以对付或忍受</a:t>
            </a:r>
            <a:r>
              <a:rPr lang="en-US" altLang="zh-CN" sz="3400" dirty="0"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zh-CN" altLang="zh-CN" sz="34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了不起</a:t>
            </a:r>
            <a:r>
              <a:rPr lang="en-US" altLang="zh-CN" sz="3400" dirty="0" smtClean="0"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③</a:t>
            </a:r>
            <a:r>
              <a:rPr lang="zh-CN" altLang="zh-CN" sz="34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严厉。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厉害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在文中是第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种意思。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两个词写出了老虎和贼都自认为见多识广。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莫非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‘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漏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’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比我还厉害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这句话写出了他们第一次听到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漏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时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altLang="zh-CN" sz="34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疑惑害怕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zh-CN" altLang="zh-CN" sz="34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无知无畏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的心理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363628" y="1682159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②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698320" y="2439737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翻山越岭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468063" y="2439737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走南闯北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200390" y="4038394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①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181989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225</TotalTime>
  <Words>767</Words>
  <Application>Microsoft Office PowerPoint</Application>
  <PresentationFormat>宽屏</PresentationFormat>
  <Paragraphs>121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33" baseType="lpstr">
      <vt:lpstr>方正楷体_GBK</vt:lpstr>
      <vt:lpstr>Wingdings</vt:lpstr>
      <vt:lpstr>方正仿宋_GBK</vt:lpstr>
      <vt:lpstr>Times New Roman</vt:lpstr>
      <vt:lpstr>方正黑体_GBK</vt:lpstr>
      <vt:lpstr>微软雅黑</vt:lpstr>
      <vt:lpstr>方正隶变_GBK</vt:lpstr>
      <vt:lpstr>方正书宋_GBK</vt:lpstr>
      <vt:lpstr>方正大标宋_GBK</vt:lpstr>
      <vt:lpstr>Calibri</vt:lpstr>
      <vt:lpstr>汉仪雅酷黑 95W</vt:lpstr>
      <vt:lpstr>NEU-XT</vt:lpstr>
      <vt:lpstr>楷体</vt:lpstr>
      <vt:lpstr>华文宋体</vt:lpstr>
      <vt:lpstr>宋体</vt:lpstr>
      <vt:lpstr>NEU-BZ</vt:lpstr>
      <vt:lpstr>Arial</vt:lpstr>
      <vt:lpstr>方正小标宋_GBK</vt:lpstr>
      <vt:lpstr>方正大标宋简体</vt:lpstr>
      <vt:lpstr>NEU-HZ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257</cp:revision>
  <dcterms:created xsi:type="dcterms:W3CDTF">2019-06-19T02:08:00Z</dcterms:created>
  <dcterms:modified xsi:type="dcterms:W3CDTF">2026-03-28T00:26:35Z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