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简体" panose="02010600030101010101" charset="-122"/>
      <p:regular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隶变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NEU-XT" panose="02020503000000020003" pitchFamily="18" charset="-122"/>
      <p:regular r:id="rId22"/>
    </p:embeddedFont>
    <p:embeddedFont>
      <p:font typeface="方正小标宋_GBK" panose="03000509000000000000" pitchFamily="65" charset="-122"/>
      <p:regular r:id="rId23"/>
    </p:embeddedFont>
    <p:embeddedFont>
      <p:font typeface="方正楷体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肥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皂泡（一）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46944"/>
            <a:ext cx="1082615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一、给多音字选择正确的读音。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hé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hè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huó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huò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和和气气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声附和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sǎn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sàn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散裂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散分飞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松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散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9136" y="2577760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hé</a:t>
            </a:r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8309" y="3340865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27847" y="2577759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huò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06406" y="3340864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hè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5513" y="4924129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sǎn</a:t>
            </a:r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17507" y="4924127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sàn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00131" y="5687234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sàn</a:t>
            </a:r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17507" y="5687233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sǎn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5755" y="27747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53750" y="27747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5755" y="35463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310639" y="35463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28512" y="51161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94303" y="51068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63265" y="59273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21740" y="589851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0142" y="931180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02173"/>
            <a:ext cx="10589080" cy="3464536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209477"/>
              </p:ext>
            </p:extLst>
          </p:nvPr>
        </p:nvGraphicFramePr>
        <p:xfrm>
          <a:off x="608956" y="221338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319278"/>
              </p:ext>
            </p:extLst>
          </p:nvPr>
        </p:nvGraphicFramePr>
        <p:xfrm>
          <a:off x="3392412" y="221913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656338"/>
              </p:ext>
            </p:extLst>
          </p:nvPr>
        </p:nvGraphicFramePr>
        <p:xfrm>
          <a:off x="6170118" y="221913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618257"/>
              </p:ext>
            </p:extLst>
          </p:nvPr>
        </p:nvGraphicFramePr>
        <p:xfrm>
          <a:off x="8965077" y="221913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253672"/>
              </p:ext>
            </p:extLst>
          </p:nvPr>
        </p:nvGraphicFramePr>
        <p:xfrm>
          <a:off x="614707" y="406518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930435"/>
              </p:ext>
            </p:extLst>
          </p:nvPr>
        </p:nvGraphicFramePr>
        <p:xfrm>
          <a:off x="3392413" y="406518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600110"/>
              </p:ext>
            </p:extLst>
          </p:nvPr>
        </p:nvGraphicFramePr>
        <p:xfrm>
          <a:off x="6170118" y="406518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368079"/>
              </p:ext>
            </p:extLst>
          </p:nvPr>
        </p:nvGraphicFramePr>
        <p:xfrm>
          <a:off x="8973704" y="405656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2294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把下列词语补充完整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颤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巍巍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轻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白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圆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慢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乐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绿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我轻轻地一吹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吹成了一个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的泡儿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可惜扇得太急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不一会儿就破了。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哥哥做什么事都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一副不慌不忙的样子。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5643" y="25950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溜溜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7092" y="18445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彤彤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64730" y="26208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吞吞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52654" y="18445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悠悠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53694" y="26461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呵呵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87227" y="18445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90744" y="26208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油油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38396" y="328176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圆溜溜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05896" y="40269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颤巍巍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33450" y="483787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慢吞吞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56234"/>
            <a:ext cx="1085186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四、给加点字选择正确的解释。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像。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连词。若是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假如。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若是扇得好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一个大球会分裂成两三个玲珑娇软的小球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大家都夸她长得美若天仙。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228372" y="43169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99425" y="53984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57036" y="35363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15110" y="559410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237</Words>
  <Application>Microsoft Office PowerPoint</Application>
  <PresentationFormat>宽屏</PresentationFormat>
  <Paragraphs>81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微软雅黑</vt:lpstr>
      <vt:lpstr>华文宋体</vt:lpstr>
      <vt:lpstr>方正隶变_GBK</vt:lpstr>
      <vt:lpstr>方正仿宋_GBK</vt:lpstr>
      <vt:lpstr>Wingdings</vt:lpstr>
      <vt:lpstr>宋体</vt:lpstr>
      <vt:lpstr>汉仪雅酷黑 95W</vt:lpstr>
      <vt:lpstr>NEU-XT</vt:lpstr>
      <vt:lpstr>方正小标宋_GBK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2026-03-27T00:12:34Z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