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3" r:id="rId4"/>
    <p:sldId id="527" r:id="rId5"/>
    <p:sldId id="535" r:id="rId6"/>
    <p:sldId id="536" r:id="rId7"/>
    <p:sldId id="528" r:id="rId8"/>
    <p:sldId id="529" r:id="rId9"/>
    <p:sldId id="530" r:id="rId10"/>
    <p:sldId id="537" r:id="rId11"/>
    <p:sldId id="538" r:id="rId12"/>
    <p:sldId id="539" r:id="rId13"/>
    <p:sldId id="540" r:id="rId14"/>
    <p:sldId id="498" r:id="rId15"/>
    <p:sldId id="531" r:id="rId16"/>
    <p:sldId id="427" r:id="rId17"/>
  </p:sldIdLst>
  <p:sldSz cx="12192000" cy="6858000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华文宋体" pitchFamily="2" charset="-122"/>
      <p:regular r:id="rId22"/>
    </p:embeddedFont>
    <p:embeddedFont>
      <p:font typeface="方正小标宋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方正仿宋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黑体_GBK" pitchFamily="65" charset="-122"/>
      <p:regular r:id="rId27"/>
    </p:embeddedFont>
    <p:embeddedFont>
      <p:font typeface="方正楷体_GBK" pitchFamily="65" charset="-122"/>
      <p:regular r:id="rId28"/>
    </p:embeddedFont>
    <p:embeddedFont>
      <p:font typeface="NEU-XT" pitchFamily="18" charset="-122"/>
      <p:regular r:id="rId29"/>
    </p:embeddedFont>
    <p:embeddedFont>
      <p:font typeface="方正隶变_GBK" pitchFamily="65" charset="-122"/>
      <p:regular r:id="rId30"/>
    </p:embeddedFont>
    <p:embeddedFont>
      <p:font typeface="微软雅黑" pitchFamily="34" charset="-122"/>
      <p:regular r:id="rId31"/>
      <p:bold r:id="rId32"/>
    </p:embeddedFont>
    <p:embeddedFont>
      <p:font typeface="方正书宋_GBK" pitchFamily="65" charset="-122"/>
      <p:regular r:id="rId33"/>
    </p:embeddedFont>
    <p:embeddedFont>
      <p:font typeface="NEU-HZ" pitchFamily="2" charset="-122"/>
      <p:regular r:id="rId34"/>
      <p:italic r:id="rId35"/>
    </p:embeddedFont>
    <p:embeddedFont>
      <p:font typeface="NEU-BZ" pitchFamily="2" charset="-122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5.TIF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胡萝卜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先生的长胡子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874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胡萝卜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先生就这样一直走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他的胡子也一直长。当他走进一家眼镜店的时候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他的胡子已经不再发疯地长了。由于一路上他的胡子派上了许多用场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已经不是那么长了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刚好挂到他的肩膀上。这时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胡萝卜先生开始掏钱买眼镜。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眼镜店的白菜小姐是个非常机灵的女孩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她一边给胡萝卜先生戴眼镜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一边说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如果你害怕不小心把眼镜摔了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就在眼镜腿上系一根绳子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然后挂在脖子上。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白菜小姐说着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就用那根胡子系住了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眼镜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648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当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胡萝卜先生的眼镜不小心从鼻子上滑落下来的时候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就会被他的胡子拉住。胡萝卜先生说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我的胡子真是太棒了。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是的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胡萝卜先生的胡子确实是太棒了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大家都这么说。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我总算找到一根够长的绳子了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一句中的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绳子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263736" y="4745487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胡萝卜先生的胡子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153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除了课文中的用场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请你大胆展开想象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如果胡萝卜先生的长胡子继续长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还会派上什么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801" y="2650748"/>
            <a:ext cx="1082611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胡萝卜先生的长胡子还会成为小猫的钓鱼线、小朋友的跳绳。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136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为什么胡萝卜先生说自己的胡子太棒了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大家为什么都说胡萝卜先生的胡子确实太棒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3821" y="2479516"/>
            <a:ext cx="1080435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胡萝卜先生认为自己的胡子太棒是因为胡子帮助他系住了眼镜。大家说胡萝卜先生的胡子确实太棒了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是因为他的胡子帮助大家解决了许多困难。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27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931" y="1726993"/>
            <a:ext cx="10984983" cy="1569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自己创设一个场景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想象胡萝卜先生还会在哪里遇见谁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将发生什么故事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写一写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再和同学交流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一下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3508" y="861094"/>
            <a:ext cx="10984983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20000"/>
              </a:lnSpc>
            </a:pPr>
            <a:r>
              <a:rPr lang="zh-CN" altLang="zh-CN" sz="34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当胡萝卜先生拖着长长的胡子走到小鹿们的游乐园时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小鹿们正在活动。梅花鹿队长发现了胡萝卜先生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它便向小鹿们喊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你们快看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胡萝卜先生的胡子多长啊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我们可以跟胡萝卜先生商量一下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让他给我们剪几段下来做跳绳好不好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小鹿们齐声说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好。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于是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鹿队长走到胡萝卜先生面前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向胡萝卜先生问好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并说明了来意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胡萝卜先生很愿意帮助鹿队长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便答应了鹿队长的请求。胡萝卜先生就自己折断了几截胡子送给了鹿队长。鹿队长谢过胡萝卜先生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回到小鹿们中间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做了几根漂亮的跳绳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小鹿们跳得可高兴了。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00877"/>
            <a:ext cx="10778269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给加点字选择正确的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读音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839117"/>
            <a:ext cx="10778269" cy="588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胡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luó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先生长着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nónɡ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的胡子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他常常为此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fā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chóu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。他的一根胡子因沾到了果酱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chánɡ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zhǎnɡ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得好长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chánɡ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zhǎnɡ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在风中飘动着。鸟太太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què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dìnɡ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胡子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ɡòu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chánɡ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zhǎnɡ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剪了一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duàn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胡子系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xì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在两根树枝的中间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用来晾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liánɡ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liànɡ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小鸟的尿布。机灵的白菜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xiǎo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在胡萝卜先生的眼镜腿上系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xì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上了一根胡子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防止眼镜被摔。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34314" y="9796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萝卜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48524" y="9796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浓密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0989" y="17667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39559" y="31668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确定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05224" y="32174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足够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66332" y="39273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0950" y="53590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025035" y="27220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53950" y="269794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9706" y="41708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216415" y="49047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1716" y="63266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949629" y="25385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698047" y="25385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07621" y="39994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606158" y="47382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727347" y="61431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130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298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二、根据要求做题。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加点字的读音都有一个是错误的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肩头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线段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duàn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系扣子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掏空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tiāo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尿布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niào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萝卜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luó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90761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43816" y="4167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39236" y="36604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96045" y="36563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583624" y="36563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36079" y="443553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344810" y="44355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75339" y="44193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2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构词方式与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放风筝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吃面包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晾衣服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找绳子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暴风雨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胡萝卜先生的胡子为什么会变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长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用了特殊的生长药水。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沾到了果酱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果酱含有营养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胡子就越长越长。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被魔术师施了魔法。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生长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85435" y="9796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67079" y="26640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88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选词填空。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浓密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稠密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茂密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的树林里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生活着许多小动物。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和煦的阳光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透过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的枝叶洒落下来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成了点点金色的光斑。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胡萝卜先生常常为胡子发愁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因为他长着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的胡子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必须每天刮。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5198" y="26158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茂密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5282" y="33859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稠密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36492" y="49740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浓密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322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胡萝卜先生的胡子刚好在风里飘动着。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用加点词造句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长胡子被风吹到了身体后面。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把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字句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306878" y="208843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018" y="2428408"/>
            <a:ext cx="81871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我走到公交车站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公共汽车刚好到站。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903277"/>
            <a:ext cx="58737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风把长胡子吹到了身体后面。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4870"/>
            <a:ext cx="1100645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四、胡萝卜先生的长胡子有什么用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想一想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0872" y="1974172"/>
            <a:ext cx="11810256" cy="1719523"/>
            <a:chOff x="391238" y="1974172"/>
            <a:chExt cx="9496356" cy="1382629"/>
          </a:xfrm>
        </p:grpSpPr>
        <p:pic>
          <p:nvPicPr>
            <p:cNvPr id="8" name="image99.jpeg"/>
            <p:cNvPicPr/>
            <p:nvPr/>
          </p:nvPicPr>
          <p:blipFill rotWithShape="1">
            <a:blip r:embed="rId5"/>
            <a:srcRect r="74607"/>
            <a:stretch/>
          </p:blipFill>
          <p:spPr>
            <a:xfrm>
              <a:off x="391238" y="1974172"/>
              <a:ext cx="3121984" cy="1382629"/>
            </a:xfrm>
            <a:prstGeom prst="rect">
              <a:avLst/>
            </a:prstGeom>
          </p:spPr>
        </p:pic>
        <p:pic>
          <p:nvPicPr>
            <p:cNvPr id="11" name="image99.jpeg"/>
            <p:cNvPicPr/>
            <p:nvPr/>
          </p:nvPicPr>
          <p:blipFill rotWithShape="1">
            <a:blip r:embed="rId5"/>
            <a:srcRect l="30580" r="44563"/>
            <a:stretch/>
          </p:blipFill>
          <p:spPr>
            <a:xfrm>
              <a:off x="3441007" y="1974172"/>
              <a:ext cx="3056021" cy="1382629"/>
            </a:xfrm>
            <a:prstGeom prst="rect">
              <a:avLst/>
            </a:prstGeom>
          </p:spPr>
        </p:pic>
        <p:pic>
          <p:nvPicPr>
            <p:cNvPr id="12" name="image99.jpeg"/>
            <p:cNvPicPr/>
            <p:nvPr/>
          </p:nvPicPr>
          <p:blipFill rotWithShape="1">
            <a:blip r:embed="rId5"/>
            <a:srcRect l="62091" r="9548"/>
            <a:stretch/>
          </p:blipFill>
          <p:spPr>
            <a:xfrm>
              <a:off x="6400743" y="1974172"/>
              <a:ext cx="3486851" cy="1382629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1086977" y="2946778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放风筝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82522" y="1973693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鸟太太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34781" y="1973214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胡萝卜先生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08496" y="2935225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系眼镜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胡萝卜先生继续往前走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当他走过鸟太太家的树底下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鸟太太正在找绳子晾小鸟的尿布。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胡萝卜先生的胡子刚好在风里飘动着。于是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鸟太太剪了一段长长的胡子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系在两根树枝的中间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这下好了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我总算找到一根够长的绳子了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2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871</Words>
  <Application>Microsoft Office PowerPoint</Application>
  <PresentationFormat>自定义</PresentationFormat>
  <Paragraphs>114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Calibri</vt:lpstr>
      <vt:lpstr>华文宋体</vt:lpstr>
      <vt:lpstr>方正小标宋_GBK</vt:lpstr>
      <vt:lpstr>汉仪雅酷黑 95W</vt:lpstr>
      <vt:lpstr>楷体</vt:lpstr>
      <vt:lpstr>方正大标宋_GBK</vt:lpstr>
      <vt:lpstr>Wingdings</vt:lpstr>
      <vt:lpstr>方正仿宋_GBK</vt:lpstr>
      <vt:lpstr>方正大标宋简体</vt:lpstr>
      <vt:lpstr>方正黑体_GBK</vt:lpstr>
      <vt:lpstr>Times New Roman</vt:lpstr>
      <vt:lpstr>方正楷体_GBK</vt:lpstr>
      <vt:lpstr>NEU-XT</vt:lpstr>
      <vt:lpstr>方正隶变_GBK</vt:lpstr>
      <vt:lpstr>微软雅黑</vt:lpstr>
      <vt:lpstr>方正书宋_GBK</vt:lpstr>
      <vt:lpstr>NEU-HZ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2026-03-26T09:07:22Z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