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8" r:id="rId5"/>
    <p:sldId id="529" r:id="rId6"/>
    <p:sldId id="530" r:id="rId7"/>
    <p:sldId id="536" r:id="rId8"/>
    <p:sldId id="531" r:id="rId9"/>
    <p:sldId id="532" r:id="rId10"/>
    <p:sldId id="534" r:id="rId11"/>
    <p:sldId id="537" r:id="rId12"/>
    <p:sldId id="535" r:id="rId13"/>
    <p:sldId id="498" r:id="rId14"/>
    <p:sldId id="533" r:id="rId15"/>
    <p:sldId id="427" r:id="rId16"/>
  </p:sldIdLst>
  <p:sldSz cx="12192000" cy="6858000"/>
  <p:notesSz cx="6858000" cy="9144000"/>
  <p:embeddedFontLst>
    <p:embeddedFont>
      <p:font typeface="方正楷体_GBK" panose="03000509000000000000" pitchFamily="65" charset="-122"/>
      <p:regular r:id="rId17"/>
    </p:embeddedFont>
    <p:embeddedFont>
      <p:font typeface="方正仿宋_GBK" panose="03000509000000000000" pitchFamily="65" charset="-122"/>
      <p:regular r:id="rId18"/>
    </p:embeddedFont>
    <p:embeddedFont>
      <p:font typeface="方正黑体_GBK" panose="03000509000000000000" pitchFamily="65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方正隶变_GBK" panose="03000509000000000000" pitchFamily="65" charset="-122"/>
      <p:regular r:id="rId22"/>
    </p:embeddedFont>
    <p:embeddedFont>
      <p:font typeface="方正书宋_GBK" panose="03000509000000000000" pitchFamily="65" charset="-122"/>
      <p:regular r:id="rId23"/>
    </p:embeddedFont>
    <p:embeddedFont>
      <p:font typeface="方正大标宋_GBK" panose="03000509000000000000" pitchFamily="65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NEU-BZ" panose="02010600010101010101" pitchFamily="2" charset="-122"/>
      <p:regular r:id="rId29"/>
      <p:bold r:id="rId30"/>
      <p:italic r:id="rId31"/>
      <p:boldItalic r:id="rId32"/>
    </p:embeddedFont>
    <p:embeddedFont>
      <p:font typeface="方正小标宋_GBK" panose="03000509000000000000" pitchFamily="65" charset="-122"/>
      <p:regular r:id="rId33"/>
    </p:embeddedFont>
    <p:embeddedFont>
      <p:font typeface="方正大标宋简体" panose="02010600030101010101" charset="-122"/>
      <p:regular r:id="rId34"/>
    </p:embeddedFont>
    <p:embeddedFont>
      <p:font typeface="NEU-HZ" panose="02010600010101010101" pitchFamily="2" charset="-122"/>
      <p:regular r:id="rId35"/>
      <p:italic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13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" Target="slide3.xml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23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暴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风雨来临之前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13157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下列哪一项正确地概括了文中天气变化的顺序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?(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闪电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凉风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雷声　　　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凉风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寂静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雷声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凉风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闪电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寂静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寂静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闪电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凉风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大风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40813" y="10365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659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选文第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自然段中画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的句子运用了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的修辞手法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把微风比作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轻轻地、凉凉地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写出了微风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的特点。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选文第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自然段描写大风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没有直接写风的猛烈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而是通过描写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的景象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体现出狂风大作的场景。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06072" y="9464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比喻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56001" y="1702175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最初的报信者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89016" y="247424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轻柔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32287" y="4068326"/>
            <a:ext cx="858331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公鸡和母鸡被吹得乱跑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羽毛被吹得乱蓬蓬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046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6981" y="841079"/>
            <a:ext cx="10722634" cy="994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大风吹来时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还会出现什么样的画面呢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请写一写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1267" y="2009954"/>
            <a:ext cx="10800271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大风吹进了菜园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把结满果实的番茄藤吹得左右摇摆。连最倔强的老槐树都吹得发出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嘎吱嘎吱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的声音。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445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475" y="1609729"/>
            <a:ext cx="108994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大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自然的风变幻多样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生活中你一定也见过不同形态的雨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请把下面的句子补充完整。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春雨贵如油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细细的雨丝就像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随着微风落在我的脸上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使我感到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92249" y="3225556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无数根轻柔的牛毛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55314" y="403346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格外清爽、舒适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58967" y="821065"/>
            <a:ext cx="108994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突然大雨倾盆而下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路上的行人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车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辆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切都好像笼罩在烟雾中。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6595975" y="926393"/>
            <a:ext cx="43829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纷纷撑起雨伞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加快脚步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4893" y="1662145"/>
            <a:ext cx="99821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放慢了行驶速度</a:t>
            </a:r>
            <a:r>
              <a:rPr lang="en-US" altLang="zh-CN" sz="31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车窗上布满了雨水</a:t>
            </a:r>
            <a:r>
              <a:rPr lang="en-US" altLang="zh-CN" sz="31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看不清外面的景色</a:t>
            </a:r>
            <a:endParaRPr lang="zh-CN" altLang="en-US" sz="31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568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6" y="1576832"/>
            <a:ext cx="64952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写字词。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9125" y="2024791"/>
            <a:ext cx="105156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天气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今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天会有暴雨。下午</a:t>
            </a:r>
            <a:r>
              <a:rPr lang="en-US" altLang="zh-CN" sz="36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天气突然变得格</a:t>
            </a: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外</a:t>
            </a:r>
            <a:r>
              <a:rPr lang="en-US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36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没过多久</a:t>
            </a:r>
            <a:r>
              <a:rPr lang="en-US" altLang="zh-CN" sz="36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光</a:t>
            </a: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线</a:t>
            </a:r>
            <a:r>
              <a:rPr lang="en-US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来</a:t>
            </a:r>
            <a:r>
              <a:rPr lang="en-US" altLang="zh-CN" sz="36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1750" y="2122096"/>
            <a:ext cx="2319595" cy="1671859"/>
          </a:xfrm>
          <a:prstGeom prst="rect">
            <a:avLst/>
          </a:prstGeom>
        </p:spPr>
      </p:pic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59482"/>
              </p:ext>
            </p:extLst>
          </p:nvPr>
        </p:nvGraphicFramePr>
        <p:xfrm>
          <a:off x="2909745" y="2683797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预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51735" y="3749067"/>
            <a:ext cx="2299579" cy="1638781"/>
          </a:xfrm>
          <a:prstGeom prst="rect">
            <a:avLst/>
          </a:prstGeom>
        </p:spPr>
      </p:pic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549489"/>
              </p:ext>
            </p:extLst>
          </p:nvPr>
        </p:nvGraphicFramePr>
        <p:xfrm>
          <a:off x="2780376" y="428393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80603" y="3793955"/>
            <a:ext cx="2138181" cy="1561212"/>
          </a:xfrm>
          <a:prstGeom prst="rect">
            <a:avLst/>
          </a:prstGeom>
        </p:spPr>
      </p:pic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473519"/>
              </p:ext>
            </p:extLst>
          </p:nvPr>
        </p:nvGraphicFramePr>
        <p:xfrm>
          <a:off x="8057622" y="4285044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5653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风中剧烈摇晃</a:t>
            </a:r>
            <a:r>
              <a:rPr lang="en-US" altLang="zh-CN" sz="36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                              </a:t>
            </a: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雷</a:t>
            </a: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声</a:t>
            </a:r>
            <a:endParaRPr lang="en-US" altLang="zh-CN" sz="36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30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过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云层传来</a:t>
            </a:r>
            <a:r>
              <a:rPr lang="en-US" altLang="zh-CN" sz="36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一场暴风雨即</a:t>
            </a: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见</a:t>
            </a: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此</a:t>
            </a:r>
            <a:endParaRPr lang="en-US" altLang="zh-CN" sz="36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300000"/>
              </a:lnSpc>
              <a:spcAft>
                <a:spcPts val="0"/>
              </a:spcAft>
            </a:pPr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6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乐乐赶紧跑到阳台收衣服</a:t>
            </a: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036" y="868537"/>
            <a:ext cx="2230949" cy="1615515"/>
          </a:xfrm>
          <a:prstGeom prst="rect">
            <a:avLst/>
          </a:prstGeom>
        </p:spPr>
      </p:pic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894994"/>
              </p:ext>
            </p:extLst>
          </p:nvPr>
        </p:nvGraphicFramePr>
        <p:xfrm>
          <a:off x="638891" y="1414413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9707" y="953732"/>
            <a:ext cx="3241904" cy="16079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5458" y="2582393"/>
            <a:ext cx="1200736" cy="149462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44564" y="2561647"/>
            <a:ext cx="2245117" cy="159029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0036" y="4186288"/>
            <a:ext cx="2166174" cy="1616169"/>
          </a:xfrm>
          <a:prstGeom prst="rect">
            <a:avLst/>
          </a:prstGeom>
        </p:spPr>
      </p:pic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434820"/>
              </p:ext>
            </p:extLst>
          </p:nvPr>
        </p:nvGraphicFramePr>
        <p:xfrm>
          <a:off x="6369776" y="146202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346381"/>
              </p:ext>
            </p:extLst>
          </p:nvPr>
        </p:nvGraphicFramePr>
        <p:xfrm>
          <a:off x="8412708" y="145285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隆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522256"/>
              </p:ext>
            </p:extLst>
          </p:nvPr>
        </p:nvGraphicFramePr>
        <p:xfrm>
          <a:off x="621052" y="3017512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越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538168"/>
              </p:ext>
            </p:extLst>
          </p:nvPr>
        </p:nvGraphicFramePr>
        <p:xfrm>
          <a:off x="7575051" y="308087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761862"/>
              </p:ext>
            </p:extLst>
          </p:nvPr>
        </p:nvGraphicFramePr>
        <p:xfrm>
          <a:off x="584280" y="4708292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况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5"/>
            <a:ext cx="1092531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二、按要求进行选择。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下列各组词语中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都有一个错别字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请选出来。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蔓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延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昏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暗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停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止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奇形怪壮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树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稍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新鲜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抖动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急急忙忙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93621" y="330237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93620" y="433754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下列词语中加点的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鲜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新鲜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鲜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字读音不相同的一项是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鲜美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朝鲜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鲜艳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海鲜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联系课文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新鲜的微风像是最初的报信者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报信者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指的是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暴风雨马上就要来了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暴风雨即将结束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太阳要出来了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60452" y="179275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20957" y="41199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13904" y="280146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952514" y="280146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017312" y="278266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955922" y="281008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41080"/>
            <a:ext cx="107830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三、品读句子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平时爱在阳光下唱着歌到处飞来飞去的鸟儿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现在到哪里去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了</a:t>
            </a:r>
            <a:r>
              <a:rPr lang="zh-CN" altLang="en-US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平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时爱在草丛里嗡嗡叫的昆虫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现在又到哪里去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了</a:t>
            </a:r>
            <a:r>
              <a:rPr lang="zh-CN" altLang="en-US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么东西都躲起来了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一点儿动静都没有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endParaRPr lang="zh-CN" altLang="en-US" sz="32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806552" y="2056741"/>
            <a:ext cx="133479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278128" y="2778485"/>
            <a:ext cx="133479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41080"/>
            <a:ext cx="1099867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加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点词语写出了鸟儿和昆虫在平时非常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者连用两个问句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将动物们平时和暴风雨来临之前的行为进行对比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写出了暴风雨来临之前非常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的特点。请你也仿照上面的句子写一写暴风雨来临时的景象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18092" y="929155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活泼、吵闹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39458" y="2355010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安静、沉寂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8140" y="3746606"/>
            <a:ext cx="10481094" cy="259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平时爱在广场上追逐嬉闹的孩童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现在躲到哪里去了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平时爱在街角闲谈的老人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现在又藏到哪里去了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树枝疯狂地摇晃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树叶被撕扯得哗哗作响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整个世界被雨淹没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狂风在黑暗里嘶吼。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181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38355" y="841079"/>
            <a:ext cx="107743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乌云气势汹汹地逼近了。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仿写句子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</a:t>
            </a:r>
            <a:r>
              <a:rPr lang="en-US" altLang="zh-CN" sz="32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逼近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逼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字在字典中有三种意思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强迫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威胁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切近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接近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狭窄。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句子中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逼近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的意思是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气势汹汹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逼近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生动描绘出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的乌云从远方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地压过来的画面。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78987" y="1613681"/>
            <a:ext cx="78040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小溪唱着叮咚的歌谣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蹦蹦跳跳地奔向远方。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86075" y="310323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01511" y="384953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奇形怪状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16852" y="457722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凶猛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1041811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四、阅读课文选段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新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鲜的微风像是最初的报信者</a:t>
            </a:r>
            <a:r>
              <a:rPr lang="en-US" altLang="zh-CN" sz="34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从树林那边轻轻地吹过来</a:t>
            </a:r>
            <a:r>
              <a:rPr lang="en-US" altLang="zh-CN" sz="34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凉凉地吹在急急赶路的人们的脸上。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它吹过树叶微微抖动的树梢。地上的尘土被轻轻地吹起来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又悄悄地落到树丛里。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凉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风过去之后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大风跟着来了。它吹进了村子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把村子里的公鸡和母鸡吹得乱跑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把它们的羽毛也吹得乱蓬蓬的。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风过去之后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又是一片寂静。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突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轰隆隆的雷声震响了天空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它告诉人们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暴风雨来了。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1051</Words>
  <Application>Microsoft Office PowerPoint</Application>
  <PresentationFormat>宽屏</PresentationFormat>
  <Paragraphs>117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方正楷体_GBK</vt:lpstr>
      <vt:lpstr>Wingdings</vt:lpstr>
      <vt:lpstr>方正仿宋_GBK</vt:lpstr>
      <vt:lpstr>Times New Roman</vt:lpstr>
      <vt:lpstr>方正黑体_GBK</vt:lpstr>
      <vt:lpstr>微软雅黑</vt:lpstr>
      <vt:lpstr>方正隶变_GBK</vt:lpstr>
      <vt:lpstr>方正书宋_GBK</vt:lpstr>
      <vt:lpstr>方正大标宋_GBK</vt:lpstr>
      <vt:lpstr>Calibri</vt:lpstr>
      <vt:lpstr>汉仪雅酷黑 95W</vt:lpstr>
      <vt:lpstr>华文宋体</vt:lpstr>
      <vt:lpstr>宋体</vt:lpstr>
      <vt:lpstr>NEU-BZ</vt:lpstr>
      <vt:lpstr>Arial</vt:lpstr>
      <vt:lpstr>方正小标宋_GBK</vt:lpstr>
      <vt:lpstr>方正大标宋简体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258</cp:revision>
  <dcterms:created xsi:type="dcterms:W3CDTF">2019-06-19T02:08:00Z</dcterms:created>
  <dcterms:modified xsi:type="dcterms:W3CDTF">2026-03-28T02:31:51Z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