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9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简体" panose="02010600030101010101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黑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隶变_GBK" panose="03000509000000000000" pitchFamily="65" charset="-122"/>
      <p:regular r:id="rId25"/>
    </p:embeddedFont>
    <p:embeddedFont>
      <p:font typeface="方正仿宋_GBK" panose="03000509000000000000" pitchFamily="65" charset="-122"/>
      <p:regular r:id="rId26"/>
    </p:embeddedFont>
    <p:embeddedFont>
      <p:font typeface="NEU-XT" panose="02020503000000020003" pitchFamily="18" charset="-122"/>
      <p:regular r:id="rId27"/>
    </p:embeddedFont>
    <p:embeddedFont>
      <p:font typeface="方正小标宋_GBK" panose="03000509000000000000" pitchFamily="65" charset="-122"/>
      <p:regular r:id="rId28"/>
    </p:embeddedFont>
    <p:embeddedFont>
      <p:font typeface="方正楷体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灰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雀 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7278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一、给下面加点的字选择正确的读音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画上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遍地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biàn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biàn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仰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yǎng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yáng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胸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pú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bǔ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婉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wǎn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wán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胸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pú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惹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rě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ruò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9924" y="24591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26614" y="248505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34654" y="34946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09004" y="349619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17402" y="45538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253136" y="45538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19584" y="2781222"/>
            <a:ext cx="904441" cy="53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096000" y="2813611"/>
            <a:ext cx="1072551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482309" y="3832377"/>
            <a:ext cx="63116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155462" y="3812403"/>
            <a:ext cx="904441" cy="53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27372" y="4873623"/>
            <a:ext cx="5861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112330" y="4873623"/>
            <a:ext cx="49535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68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400" smtClean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然</a:t>
            </a:r>
            <a:r>
              <a:rPr lang="en-US" altLang="zh-CN" sz="3400" smtClean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字组成合适的词语填空。</a:t>
            </a:r>
            <a:endParaRPr lang="zh-CN" altLang="zh-CN" sz="340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一天</a:t>
            </a:r>
            <a:r>
              <a:rPr lang="en-US" altLang="zh-CN" sz="340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列宁走到白桦树下</a:t>
            </a:r>
            <a:r>
              <a:rPr lang="en-US" altLang="zh-CN" sz="340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发现那只深红色胸脯的灰雀不见了。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男孩说</a:t>
            </a:r>
            <a:r>
              <a:rPr lang="en-US" altLang="zh-CN" sz="340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灰雀会飞回来的</a:t>
            </a:r>
            <a:r>
              <a:rPr lang="en-US" altLang="zh-CN" sz="340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en-US" altLang="zh-CN" sz="340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活着。</a:t>
            </a:r>
            <a:r>
              <a:rPr lang="en-US" altLang="zh-CN" sz="340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40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第二天</a:t>
            </a:r>
            <a:r>
              <a:rPr lang="en-US" altLang="zh-CN" sz="340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列宁来到白桦树下</a:t>
            </a:r>
            <a:r>
              <a:rPr lang="en-US" altLang="zh-CN" sz="340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又看到了那只灰雀。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4246" y="18790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居然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0238" y="33556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仍然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82050" y="41866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果然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9947" y="861094"/>
            <a:ext cx="1099867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三、在方框中填上恰当的标点符号。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列宁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飞回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定会飞回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男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孩肯定地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灰雀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宁微笑着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昨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天你到哪儿去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204523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1444" y="2221775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5684" y="3254000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75020" y="3299659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08393" y="3256521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7471" y="4307675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67776" y="4275346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08687" y="4258093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206285" y="4324805"/>
            <a:ext cx="67260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31472" y="2296351"/>
            <a:ext cx="5100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9018" y="1942912"/>
            <a:ext cx="595035" cy="1007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80651" y="343763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50675" y="3383314"/>
            <a:ext cx="5212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60319" y="32765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31759" y="4424660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74966" y="4324805"/>
            <a:ext cx="5100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89953" y="4292477"/>
            <a:ext cx="5100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48573" y="4030866"/>
            <a:ext cx="595035" cy="1007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66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灰雀欢蹦乱跳地在枝头唱歌。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照样子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写句子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乌云散去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太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阳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列宁给这三只欢快的灰雀带来面包渣和谷粒。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字句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4211" y="2587971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慢慢地探出头来。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747" y="4825580"/>
            <a:ext cx="9779480" cy="79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面包渣和谷粒被列宁带来给这三只欢快的灰雀。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53826" y="3227247"/>
            <a:ext cx="396137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798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五、根据人物的语言、神态体会他们的心理活动。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0102" y="1474429"/>
            <a:ext cx="11115171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感到惭</a:t>
            </a:r>
            <a:r>
              <a:rPr lang="zh-CN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愧</a:t>
            </a:r>
            <a:r>
              <a:rPr lang="en-US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担心和惋</a:t>
            </a:r>
            <a:r>
              <a:rPr lang="zh-CN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惜</a:t>
            </a:r>
            <a:r>
              <a:rPr lang="en-US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决定改正错</a:t>
            </a:r>
            <a:r>
              <a:rPr lang="zh-CN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误</a:t>
            </a:r>
            <a:r>
              <a:rPr lang="en-US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想说又不敢说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5222" y="2147430"/>
            <a:ext cx="10770043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男孩说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我没看见。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那个男孩站在白桦树旁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低着头。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列宁自言自语地说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多好的灰雀呀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惜再也飞不回来了。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男孩看看列宁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会飞回来的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定会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飞回来的。它还活着。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6984729" y="22669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61107" y="29981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90367" y="43911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16579" y="58230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0102" y="1454415"/>
            <a:ext cx="10959898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597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363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Calibri</vt:lpstr>
      <vt:lpstr>方正大标宋简体</vt:lpstr>
      <vt:lpstr>NEU-HZ</vt:lpstr>
      <vt:lpstr>方正黑体_GBK</vt:lpstr>
      <vt:lpstr>Arial</vt:lpstr>
      <vt:lpstr>方正大标宋_GBK</vt:lpstr>
      <vt:lpstr>方正书宋_GBK</vt:lpstr>
      <vt:lpstr>Times New Roman</vt:lpstr>
      <vt:lpstr>NEU-BZ</vt:lpstr>
      <vt:lpstr>微软雅黑</vt:lpstr>
      <vt:lpstr>华文宋体</vt:lpstr>
      <vt:lpstr>方正隶变_GBK</vt:lpstr>
      <vt:lpstr>方正仿宋_GBK</vt:lpstr>
      <vt:lpstr>Wingdings</vt:lpstr>
      <vt:lpstr>宋体</vt:lpstr>
      <vt:lpstr>汉仪雅酷黑 95W</vt:lpstr>
      <vt:lpstr>NEU-XT</vt:lpstr>
      <vt:lpstr>方正小标宋_GBK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2026-03-27T00:41:12Z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