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506" r:id="rId5"/>
    <p:sldId id="509" r:id="rId6"/>
    <p:sldId id="507" r:id="rId7"/>
    <p:sldId id="427" r:id="rId8"/>
  </p:sldIdLst>
  <p:sldSz cx="12192000" cy="6858000"/>
  <p:notesSz cx="6858000" cy="9144000"/>
  <p:embeddedFontLst>
    <p:embeddedFont>
      <p:font typeface="MS Gothic" panose="020B0609070205080204" pitchFamily="49" charset="-128"/>
      <p:regular r:id="rId9"/>
    </p:embeddedFont>
    <p:embeddedFont>
      <p:font typeface="方正书宋_GBK" panose="03000509000000000000" pitchFamily="65" charset="-122"/>
      <p:regular r:id="rId10"/>
    </p:embeddedFont>
    <p:embeddedFont>
      <p:font typeface="方正仿宋_GBK" panose="03000509000000000000" pitchFamily="65" charset="-122"/>
      <p:regular r:id="rId11"/>
    </p:embeddedFont>
    <p:embeddedFont>
      <p:font typeface="微软雅黑" panose="020B0503020204020204" pitchFamily="34" charset="-122"/>
      <p:regular r:id="rId12"/>
      <p:bold r:id="rId13"/>
    </p:embeddedFont>
    <p:embeddedFont>
      <p:font typeface="方正黑体_GBK" panose="03000509000000000000" pitchFamily="65" charset="-122"/>
      <p:regular r:id="rId14"/>
    </p:embeddedFont>
    <p:embeddedFont>
      <p:font typeface="方正大标宋简体" panose="02010600030101010101" charset="-122"/>
      <p:regular r:id="rId15"/>
    </p:embeddedFont>
    <p:embeddedFont>
      <p:font typeface="NEU-HZ" panose="02010600010101010101" pitchFamily="2" charset="-122"/>
      <p:regular r:id="rId16"/>
      <p:italic r:id="rId17"/>
    </p:embeddedFont>
    <p:embeddedFont>
      <p:font typeface="Calibri" panose="020F0502020204030204" pitchFamily="34" charset="0"/>
      <p:regular r:id="rId18"/>
      <p:bold r:id="rId19"/>
      <p:italic r:id="rId20"/>
      <p:boldItalic r:id="rId21"/>
    </p:embeddedFont>
    <p:embeddedFont>
      <p:font typeface="楷体" panose="02010609060101010101" pitchFamily="49" charset="-122"/>
      <p:regular r:id="rId22"/>
    </p:embeddedFont>
    <p:embeddedFont>
      <p:font typeface="方正隶变_GBK" panose="03000509000000000000" pitchFamily="65" charset="-122"/>
      <p:regular r:id="rId23"/>
    </p:embeddedFont>
    <p:embeddedFont>
      <p:font typeface="方正楷体_GBK" panose="03000509000000000000" pitchFamily="65" charset="-122"/>
      <p:regular r:id="rId24"/>
    </p:embeddedFont>
    <p:embeddedFont>
      <p:font typeface="方正大标宋_GBK" panose="03000509000000000000" pitchFamily="65" charset="-122"/>
      <p:regular r:id="rId25"/>
    </p:embeddedFont>
    <p:embeddedFont>
      <p:font typeface="NEU-BZ" panose="02010600010101010101" pitchFamily="2" charset="-122"/>
      <p:regular r:id="rId26"/>
      <p:bold r:id="rId27"/>
      <p:italic r:id="rId28"/>
      <p:boldItalic r:id="rId29"/>
    </p:embeddedFont>
    <p:embeddedFont>
      <p:font typeface="方正小标宋_GBK" panose="03000509000000000000" pitchFamily="65" charset="-122"/>
      <p:regular r:id="rId3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font" Target="fonts/font18.fntdata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font" Target="fonts/font17.fntdata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29" Type="http://schemas.openxmlformats.org/officeDocument/2006/relationships/font" Target="fonts/font2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font" Target="fonts/font16.fntdata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28" Type="http://schemas.openxmlformats.org/officeDocument/2006/relationships/font" Target="fonts/font20.fntdata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31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font" Target="fonts/font19.fntdata"/><Relationship Id="rId30" Type="http://schemas.openxmlformats.org/officeDocument/2006/relationships/font" Target="fonts/font22.fntdata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2026/3/27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我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们奇妙的世界 （二）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三年级语文下册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5"/>
            <a:ext cx="10855529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一、下列每组中加点字的读音完全相同的打</a:t>
            </a:r>
            <a:r>
              <a:rPr lang="en-US" altLang="zh-CN" sz="3400" dirty="0"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en-US" altLang="zh-CN" sz="3400" dirty="0">
                <a:latin typeface="Calibri" panose="020F0502020204030204" pitchFamily="34" charset="0"/>
                <a:ea typeface="NEU-BZ" panose="02010600010101010101" pitchFamily="2" charset="-122"/>
                <a:cs typeface="Times New Roman" panose="02020603050405020304" pitchFamily="18" charset="0"/>
              </a:rPr>
              <a:t>􀳫</a:t>
            </a:r>
            <a:r>
              <a:rPr lang="en-US" altLang="zh-CN" sz="3400" dirty="0"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en-US" altLang="zh-CN" sz="34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不完全相同的打</a:t>
            </a:r>
            <a:r>
              <a:rPr lang="en-US" altLang="zh-CN" sz="3400" dirty="0"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✕</a:t>
            </a:r>
            <a:r>
              <a:rPr lang="en-US" altLang="zh-CN" sz="3400" dirty="0"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呈现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乘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凉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曾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经 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 smtClean="0">
                <a:solidFill>
                  <a:srgbClr val="A46AA6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en-US" altLang="zh-CN" sz="34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雕饰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调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走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凋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谢 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 smtClean="0">
                <a:solidFill>
                  <a:srgbClr val="A46AA6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干劲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劲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风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费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劲 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 smtClean="0">
                <a:solidFill>
                  <a:srgbClr val="A46AA6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 </a:t>
            </a:r>
            <a:endParaRPr lang="en-US" altLang="zh-CN" sz="34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茫茫人海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光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芒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忙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碌 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 smtClean="0">
                <a:solidFill>
                  <a:srgbClr val="A46AA6"/>
                </a:solidFill>
                <a:latin typeface="Calibri" panose="020F0502020204030204" pitchFamily="34" charset="0"/>
                <a:ea typeface="NEU-BZ" panose="0201060001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988028" y="2774715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3442944" y="2774714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5419409" y="2766087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988027" y="3546388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3365306" y="3520509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5419408" y="3520508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408271" y="4318061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3348053" y="4318061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5832462" y="4318060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013906" y="5141420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3794178" y="5167299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5419408" y="5167298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="" xmlns:a16="http://schemas.microsoft.com/office/drawing/2014/main" id="{1499B690-E21D-347D-9AB1-87F75D70FD4A}"/>
              </a:ext>
            </a:extLst>
          </p:cNvPr>
          <p:cNvSpPr txBox="1"/>
          <p:nvPr/>
        </p:nvSpPr>
        <p:spPr>
          <a:xfrm>
            <a:off x="6879486" y="2555460"/>
            <a:ext cx="582476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effectLst/>
                <a:latin typeface="Calibri" panose="020F0502020204030204" pitchFamily="34" charset="0"/>
                <a:ea typeface="MS Gothic" panose="020B0609070205080204" pitchFamily="49" charset="-128"/>
                <a:cs typeface="MS Gothic" panose="020B0609070205080204" pitchFamily="49" charset="-128"/>
              </a:rPr>
              <a:t>✕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="" xmlns:a16="http://schemas.microsoft.com/office/drawing/2014/main" id="{1499B690-E21D-347D-9AB1-87F75D70FD4A}"/>
              </a:ext>
            </a:extLst>
          </p:cNvPr>
          <p:cNvSpPr txBox="1"/>
          <p:nvPr/>
        </p:nvSpPr>
        <p:spPr>
          <a:xfrm>
            <a:off x="6840667" y="3323211"/>
            <a:ext cx="582476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effectLst/>
                <a:latin typeface="Calibri" panose="020F0502020204030204" pitchFamily="34" charset="0"/>
                <a:ea typeface="MS Gothic" panose="020B0609070205080204" pitchFamily="49" charset="-128"/>
                <a:cs typeface="MS Gothic" panose="020B0609070205080204" pitchFamily="49" charset="-128"/>
              </a:rPr>
              <a:t>✕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="" xmlns:a16="http://schemas.microsoft.com/office/drawing/2014/main" id="{1499B690-E21D-347D-9AB1-87F75D70FD4A}"/>
              </a:ext>
            </a:extLst>
          </p:cNvPr>
          <p:cNvSpPr txBox="1"/>
          <p:nvPr/>
        </p:nvSpPr>
        <p:spPr>
          <a:xfrm>
            <a:off x="6823414" y="4108934"/>
            <a:ext cx="582476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effectLst/>
                <a:latin typeface="Calibri" panose="020F0502020204030204" pitchFamily="34" charset="0"/>
                <a:ea typeface="MS Gothic" panose="020B0609070205080204" pitchFamily="49" charset="-128"/>
                <a:cs typeface="MS Gothic" panose="020B0609070205080204" pitchFamily="49" charset="-128"/>
              </a:rPr>
              <a:t>✕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6788910" y="4865378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  <p:bldP spid="2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29727" y="861095"/>
            <a:ext cx="10882187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二、照样子</a:t>
            </a:r>
            <a:r>
              <a:rPr lang="en-US" altLang="zh-CN" sz="34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写词语。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噼噼啪啪 </a:t>
            </a:r>
            <a:r>
              <a:rPr lang="en-US" altLang="zh-CN" sz="3400" dirty="0"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描写声音的</a:t>
            </a:r>
            <a:r>
              <a:rPr lang="en-US" altLang="zh-CN" sz="3400" dirty="0"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r>
              <a:rPr lang="en-US" altLang="zh-CN" sz="3400" u="sng" dirty="0" smtClean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   </a:t>
            </a:r>
            <a:r>
              <a:rPr lang="en-US" altLang="zh-CN" sz="3400" u="sng" dirty="0" smtClean="0">
                <a:solidFill>
                  <a:schemeClr val="bg1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.</a:t>
            </a:r>
            <a:endParaRPr lang="zh-CN" altLang="zh-CN" sz="3400" dirty="0">
              <a:solidFill>
                <a:schemeClr val="bg1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翩翩起舞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AABC</a:t>
            </a:r>
            <a:r>
              <a:rPr lang="zh-CN" altLang="zh-CN" sz="34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式</a:t>
            </a:r>
            <a:r>
              <a:rPr lang="en-US" altLang="zh-CN" sz="3400" dirty="0"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</a:t>
            </a:r>
            <a:r>
              <a:rPr lang="en-US" altLang="zh-CN" sz="3400" u="sng" dirty="0" smtClean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   </a:t>
            </a:r>
            <a:r>
              <a:rPr lang="en-US" altLang="zh-CN" sz="3400" u="sng" dirty="0" smtClean="0">
                <a:solidFill>
                  <a:schemeClr val="bg1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.</a:t>
            </a:r>
            <a:endParaRPr lang="zh-CN" altLang="zh-CN" sz="3400" dirty="0">
              <a:solidFill>
                <a:schemeClr val="bg1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675097" y="2169145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叮叮咚咚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8771980" y="2169144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乒乒乓乓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338667" y="3139132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井井有条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840991" y="3152740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斤斤计较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00894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3849" y="861094"/>
            <a:ext cx="11093570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三、读句子</a:t>
            </a:r>
            <a:r>
              <a:rPr lang="en-US" altLang="zh-CN" sz="34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完成练习。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</a:t>
            </a:r>
            <a:r>
              <a:rPr lang="zh-CN" altLang="zh-CN" sz="34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冬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天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我们看到了房檐上垂下的冰柱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它们好像一把把锋利的刀剑在阳光下闪耀。等到积雪融化时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从房檐上落下的小水滴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就像一颗颗珍珠。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这两句话都是比喻句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前者将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比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作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后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者将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比作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456171" y="4078755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冰柱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8735127" y="4078756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锋利的刀剑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692706" y="4846507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小水滴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680457" y="4834400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珍珠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00894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3849" y="861094"/>
            <a:ext cx="10515600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句子将冰柱、水滴这些普通的事物写得很美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你还能想象出它们像什么吗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补写下面句子。</a:t>
            </a:r>
          </a:p>
          <a:p>
            <a:pPr indent="304800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</a:t>
            </a:r>
            <a:r>
              <a:rPr lang="zh-CN" altLang="zh-CN" sz="34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冬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天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我们看到了房檐上垂下的冰柱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它们好</a:t>
            </a:r>
            <a:r>
              <a:rPr lang="zh-CN" altLang="zh-CN" sz="34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像</a:t>
            </a:r>
            <a:endParaRPr lang="en-US" altLang="zh-CN" sz="3400" dirty="0" smtClean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等到积雪融化时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从房檐下落下的小水滴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就像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56865" y="3254000"/>
            <a:ext cx="410881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晶莹剔透的水晶吊坠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380867" y="4065789"/>
            <a:ext cx="551785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断了线的珠子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不停地往下落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65305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5223" y="861094"/>
            <a:ext cx="11162581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四、根据课文内容填空。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zh-CN" altLang="zh-CN" sz="32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课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文围绕</a:t>
            </a:r>
            <a:r>
              <a:rPr lang="en-US" altLang="zh-CN" sz="32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                              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</a:p>
          <a:p>
            <a:pPr>
              <a:lnSpc>
                <a:spcPct val="150000"/>
              </a:lnSpc>
            </a:pPr>
            <a:r>
              <a:rPr lang="zh-CN" altLang="zh-CN" sz="32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这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句话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按照</a:t>
            </a:r>
            <a:r>
              <a:rPr lang="en-US" altLang="zh-CN" sz="32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总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分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总</a:t>
            </a:r>
            <a:r>
              <a:rPr lang="en-US" altLang="zh-CN" sz="32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的结构顺序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具体从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endParaRPr lang="en-US" altLang="zh-CN" sz="32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两个方面写出了世界的奇妙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表达了作者对奇妙世界的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之情。</a:t>
            </a:r>
            <a:endParaRPr lang="zh-CN" altLang="en-US" sz="3200" dirty="0"/>
          </a:p>
        </p:txBody>
      </p:sp>
      <p:sp>
        <p:nvSpPr>
          <p:cNvPr id="6" name="矩形 5"/>
          <p:cNvSpPr/>
          <p:nvPr/>
        </p:nvSpPr>
        <p:spPr>
          <a:xfrm>
            <a:off x="3401682" y="1669708"/>
            <a:ext cx="8704053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0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这是一个奇妙的世界</a:t>
            </a:r>
            <a:r>
              <a:rPr lang="en-US" altLang="zh-CN" sz="30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0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一切看上去都是有生命的</a:t>
            </a:r>
            <a:endParaRPr lang="zh-CN" altLang="en-US" sz="3000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121501" y="2360235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天空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633774" y="3136612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大地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186529" y="3893414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热爱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00894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三年级语文下册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</TotalTime>
  <Words>419</Words>
  <Application>Microsoft Office PowerPoint</Application>
  <PresentationFormat>宽屏</PresentationFormat>
  <Paragraphs>68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8" baseType="lpstr">
      <vt:lpstr>Arial</vt:lpstr>
      <vt:lpstr>MS Gothic</vt:lpstr>
      <vt:lpstr>华文宋体</vt:lpstr>
      <vt:lpstr>方正书宋_GBK</vt:lpstr>
      <vt:lpstr>Wingdings</vt:lpstr>
      <vt:lpstr>Times New Roman</vt:lpstr>
      <vt:lpstr>方正仿宋_GBK</vt:lpstr>
      <vt:lpstr>微软雅黑</vt:lpstr>
      <vt:lpstr>汉仪雅酷黑 95W</vt:lpstr>
      <vt:lpstr>方正黑体_GBK</vt:lpstr>
      <vt:lpstr>方正大标宋简体</vt:lpstr>
      <vt:lpstr>NEU-HZ</vt:lpstr>
      <vt:lpstr>Calibri</vt:lpstr>
      <vt:lpstr>楷体</vt:lpstr>
      <vt:lpstr>方正隶变_GBK</vt:lpstr>
      <vt:lpstr>方正楷体_GBK</vt:lpstr>
      <vt:lpstr>宋体</vt:lpstr>
      <vt:lpstr>方正大标宋_GBK</vt:lpstr>
      <vt:lpstr>NEU-BZ</vt:lpstr>
      <vt:lpstr>方正小标宋_GBK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245</cp:revision>
  <dcterms:created xsi:type="dcterms:W3CDTF">2019-06-19T02:08:00Z</dcterms:created>
  <dcterms:modified xsi:type="dcterms:W3CDTF">2026-03-27T06:34:43Z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