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29" r:id="rId6"/>
    <p:sldId id="530" r:id="rId7"/>
    <p:sldId id="531" r:id="rId8"/>
    <p:sldId id="532" r:id="rId9"/>
    <p:sldId id="533" r:id="rId10"/>
    <p:sldId id="534" r:id="rId11"/>
    <p:sldId id="539" r:id="rId12"/>
    <p:sldId id="535" r:id="rId13"/>
    <p:sldId id="536" r:id="rId14"/>
    <p:sldId id="498" r:id="rId15"/>
    <p:sldId id="427" r:id="rId16"/>
  </p:sldIdLst>
  <p:sldSz cx="12192000" cy="6858000"/>
  <p:notesSz cx="6858000" cy="9144000"/>
  <p:embeddedFontLst>
    <p:embeddedFont>
      <p:font typeface="方正黑体_GBK" panose="03000509000000000000" pitchFamily="65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NEU-BZ" panose="02010600010101010101" pitchFamily="2" charset="-122"/>
      <p:regular r:id="rId23"/>
      <p:bold r:id="rId24"/>
      <p:italic r:id="rId25"/>
      <p:boldItalic r:id="rId26"/>
    </p:embeddedFont>
    <p:embeddedFont>
      <p:font typeface="方正书宋_GBK" panose="03000509000000000000" pitchFamily="65" charset="-122"/>
      <p:regular r:id="rId27"/>
    </p:embeddedFont>
    <p:embeddedFont>
      <p:font typeface="NEU-XT" panose="02020503000000020003" pitchFamily="18" charset="-122"/>
      <p:regular r:id="rId28"/>
    </p:embeddedFont>
    <p:embeddedFont>
      <p:font typeface="方正大标宋简体" panose="02010600030101010101" charset="-122"/>
      <p:regular r:id="rId29"/>
    </p:embeddedFont>
    <p:embeddedFont>
      <p:font typeface="方正仿宋_GBK" panose="03000509000000000000" pitchFamily="65" charset="-122"/>
      <p:regular r:id="rId30"/>
    </p:embeddedFont>
    <p:embeddedFont>
      <p:font typeface="微软雅黑" panose="020B0503020204020204" pitchFamily="34" charset="-122"/>
      <p:regular r:id="rId31"/>
      <p:bold r:id="rId32"/>
    </p:embeddedFont>
    <p:embeddedFont>
      <p:font typeface="方正隶变_GBK" panose="03000509000000000000" pitchFamily="65" charset="-122"/>
      <p:regular r:id="rId33"/>
    </p:embeddedFont>
    <p:embeddedFont>
      <p:font typeface="方正楷体_GBK" panose="03000509000000000000" pitchFamily="65" charset="-122"/>
      <p:regular r:id="rId34"/>
    </p:embeddedFont>
    <p:embeddedFont>
      <p:font typeface="方正大标宋_GBK" panose="03000509000000000000" pitchFamily="65" charset="-122"/>
      <p:regular r:id="rId35"/>
    </p:embeddedFont>
    <p:embeddedFont>
      <p:font typeface="NEU-HZ" panose="02010600010101010101" pitchFamily="2" charset="-122"/>
      <p:regular r:id="rId36"/>
      <p:italic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7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25  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慢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性子裁缝和急性子顾客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41079"/>
            <a:ext cx="1083477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选文中顾客的心情依次是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71785" y="8610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泄气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30027" y="8610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感动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14817" y="168215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惊讶、恼怒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544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66960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2247182"/>
            <a:ext cx="1083477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读第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段画线的句子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这句话描写了顾客的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我们能联想到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这个成语。正确的选项是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动作　　喜上眉梢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语言　　欣喜若狂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神态　　怒目圆睁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心理　　心旷神怡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55267" y="32474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347346"/>
            <a:ext cx="775864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顾客惊讶、恼怒地瞪大了眼睛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723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93394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为什么裁缝不用接袖子也能给这位顾客做出一件漂亮的春装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请用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            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在文中画出。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26.jpeg" descr="source:si_idp90836833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887578" y="1759669"/>
            <a:ext cx="1115079" cy="608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2986965"/>
            <a:ext cx="9799608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根本不用。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裁缝解释说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因为您的布在我的柜子里搁着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我还没开始裁料呢。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en-US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00" t="15602" r="1420" b="23773"/>
          <a:stretch/>
        </p:blipFill>
        <p:spPr bwMode="auto">
          <a:xfrm>
            <a:off x="6409426" y="3640348"/>
            <a:ext cx="4184567" cy="284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57" t="6240" r="-53737" b="33135"/>
          <a:stretch/>
        </p:blipFill>
        <p:spPr bwMode="auto">
          <a:xfrm>
            <a:off x="6051873" y="4504247"/>
            <a:ext cx="4184567" cy="284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" t="15602" r="30064" b="36901"/>
          <a:stretch/>
        </p:blipFill>
        <p:spPr bwMode="auto">
          <a:xfrm>
            <a:off x="974786" y="4504247"/>
            <a:ext cx="5822829" cy="223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2859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15914" cy="994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想一想顾客接着会怎么说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怎么做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请写下来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7147" y="1975449"/>
            <a:ext cx="10614768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顾客焦急地说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真是急死人了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我实在等不及啦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那我还是找之前的裁缝做吧。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说完拿起布料就走了。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494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88537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0883" y="1702173"/>
            <a:ext cx="10550106" cy="2587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根据提示进行合理想象。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假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设裁缝是急性子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顾客是慢性子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他们之间又会发生怎样的故事呢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一天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裁缝店走进一位顾客。他把一卷布料放到桌上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1017917" y="4290061"/>
            <a:ext cx="105932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说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我想做一件马甲。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第二天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顾客就反悔了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我不想做马甲了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还是做一件衬衫吧。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这时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裁缝说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您早说啊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我已经把马甲裁好了。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080889" y="5021747"/>
            <a:ext cx="1043102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99022" y="5777996"/>
            <a:ext cx="1043102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99022" y="6502615"/>
            <a:ext cx="1043102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992" y="1576831"/>
            <a:ext cx="109210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位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xìnɡ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zi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很急的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ɡù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kè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来到裁缝店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要求三天做好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chèn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shān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。取衣时却发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现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xiù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zi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短了一截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顾客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nǎo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nù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了。裁缝主动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chénɡ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rèn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失误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我会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fù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zé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修改。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最终修改的衬衫十分合身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顾客连声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kuā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jiǎnɡ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29177" y="248030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性子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56120" y="248030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顾客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03033" y="322287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衬衫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19969" y="395612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袖子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50679" y="398240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恼怒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38266" y="464191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承认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28649" y="465679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负责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33645" y="545598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夸奖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二、根据要求进行选择。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下列各组词语中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都有一项书写有误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请选出来。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负责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服务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承认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脑怒　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感动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满意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交贷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泄气　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惊讶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栽缝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棉袄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夸奖　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23349" y="25315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23349" y="3376766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84263" y="41677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14816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下列句子中加点词语的意思与其他两项不同的一项是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妈妈给我买的新裙子看上去美观大方。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这件外套的颜色和花样看着很大方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她虽然是初次登台</a:t>
            </a:r>
            <a:r>
              <a:rPr lang="en-US" altLang="zh-CN" sz="36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但表现得十分大方</a:t>
            </a:r>
            <a:r>
              <a:rPr lang="en-US" altLang="zh-CN" sz="36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得到了大家的一致赞赏</a:t>
            </a:r>
            <a:r>
              <a:rPr lang="zh-CN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36882" y="22240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965888" y="3652866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482845" y="4688414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402996" y="5574060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5"/>
            <a:ext cx="1083477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下面的句子该用怎样的语气来朗读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选一选。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那就算啦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我还是去找刚才的师傅吧。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急躁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理所当然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得意扬扬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我知道您是个急性子。依我看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我做的活儿最适合您这种性子的顾客啦。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疑惑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慢条斯理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生气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01915" y="18272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44195" y="41909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6"/>
            <a:ext cx="109080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三、品读句子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顾客噌的一下子跳起来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这么慢啊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加点的拟声词体现了顾客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的特点。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试着运用拟声词写一写这样的句子。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树枝被折断了。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形容树枝被折断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火车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飞驰而过。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形容火车跑得快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22835" y="249149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性子急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4033" y="404425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叭的一声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2734" y="485333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嗖的一下子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91488" y="2076719"/>
            <a:ext cx="2421720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970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这位顾客歪着头想了想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不得不承认裁缝说得有道理</a:t>
            </a:r>
            <a:r>
              <a:rPr lang="zh-CN" altLang="zh-CN" sz="34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u="sng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画线部分的意思是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不承认裁缝说得有道理。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承认裁缝说得有道理。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承认裁缝说得没道理。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联系上下文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这位顾客歪着头可能在想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72745" y="1827262"/>
            <a:ext cx="78410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0480" y="3948689"/>
            <a:ext cx="10067026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裁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缝说得有一定道理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棉袄确实应该在冬天穿。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180429" y="4814714"/>
            <a:ext cx="299077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95006" y="5625597"/>
            <a:ext cx="1017620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46902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四、阅读课文选段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①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顾客泄气了。但裁缝又拍拍他的肩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您放心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凭我的手艺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不用接袖子也能给您做出一件最漂亮的春装。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②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顾客感动极了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那太谢谢啦。您真的不用接袖子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③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根本不用。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裁缝解释说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因为您的布在我的柜子里搁着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我还没开始裁料呢。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④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顾客惊讶、恼怒地瞪大了眼睛</a:t>
            </a:r>
            <a:r>
              <a:rPr lang="en-US" altLang="zh-CN" sz="34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⑤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您可别忘了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裁缝提醒他说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我是个慢性子裁缝啊。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93394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选文写的是顾客第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天来裁缝店时的情景。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　　　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二　　　　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三　　　　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四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51349" y="11889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27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1035</Words>
  <Application>Microsoft Office PowerPoint</Application>
  <PresentationFormat>宽屏</PresentationFormat>
  <Paragraphs>114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宋体</vt:lpstr>
      <vt:lpstr>方正黑体_GBK</vt:lpstr>
      <vt:lpstr>方正小标宋_GBK</vt:lpstr>
      <vt:lpstr>Calibri</vt:lpstr>
      <vt:lpstr>NEU-BZ</vt:lpstr>
      <vt:lpstr>方正书宋_GBK</vt:lpstr>
      <vt:lpstr>NEU-XT</vt:lpstr>
      <vt:lpstr>Arial</vt:lpstr>
      <vt:lpstr>方正大标宋简体</vt:lpstr>
      <vt:lpstr>方正仿宋_GBK</vt:lpstr>
      <vt:lpstr>Times New Roman</vt:lpstr>
      <vt:lpstr>微软雅黑</vt:lpstr>
      <vt:lpstr>方正隶变_GBK</vt:lpstr>
      <vt:lpstr>汉仪雅酷黑 95W</vt:lpstr>
      <vt:lpstr>方正楷体_GBK</vt:lpstr>
      <vt:lpstr>Wingdings</vt:lpstr>
      <vt:lpstr>方正大标宋_GBK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257</cp:revision>
  <dcterms:created xsi:type="dcterms:W3CDTF">2019-06-19T02:08:00Z</dcterms:created>
  <dcterms:modified xsi:type="dcterms:W3CDTF">2026-03-27T23:53:03Z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