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9" r:id="rId3"/>
    <p:sldId id="508" r:id="rId4"/>
    <p:sldId id="505" r:id="rId5"/>
    <p:sldId id="506" r:id="rId6"/>
    <p:sldId id="427" r:id="rId7"/>
  </p:sldIdLst>
  <p:sldSz cx="12192000" cy="6858000"/>
  <p:notesSz cx="6858000" cy="9144000"/>
  <p:embeddedFontLst>
    <p:embeddedFont>
      <p:font typeface="Calibri" pitchFamily="34" charset="0"/>
      <p:regular r:id="rId8"/>
      <p:bold r:id="rId9"/>
      <p:italic r:id="rId10"/>
      <p:boldItalic r:id="rId11"/>
    </p:embeddedFont>
    <p:embeddedFont>
      <p:font typeface="方正仿宋_GBK" pitchFamily="65" charset="-122"/>
      <p:regular r:id="rId12"/>
    </p:embeddedFont>
    <p:embeddedFont>
      <p:font typeface="NEU-BZ" pitchFamily="2" charset="-122"/>
      <p:regular r:id="rId13"/>
      <p:bold r:id="rId14"/>
      <p:italic r:id="rId15"/>
      <p:boldItalic r:id="rId16"/>
    </p:embeddedFont>
    <p:embeddedFont>
      <p:font typeface="微软雅黑" pitchFamily="34" charset="-122"/>
      <p:regular r:id="rId17"/>
      <p:bold r:id="rId18"/>
    </p:embeddedFont>
    <p:embeddedFont>
      <p:font typeface="方正大标宋_GBK" pitchFamily="65" charset="-122"/>
      <p:regular r:id="rId19"/>
    </p:embeddedFont>
    <p:embeddedFont>
      <p:font typeface="方正黑体_GBK" pitchFamily="65" charset="-122"/>
      <p:regular r:id="rId20"/>
    </p:embeddedFont>
    <p:embeddedFont>
      <p:font typeface="NEU-HZ" pitchFamily="2" charset="-122"/>
      <p:regular r:id="rId21"/>
      <p:italic r:id="rId22"/>
    </p:embeddedFont>
    <p:embeddedFont>
      <p:font typeface="方正楷体_GBK" pitchFamily="65" charset="-122"/>
      <p:regular r:id="rId23"/>
    </p:embeddedFont>
    <p:embeddedFont>
      <p:font typeface="方正大标宋简体" charset="-122"/>
      <p:regular r:id="rId24"/>
    </p:embeddedFont>
    <p:embeddedFont>
      <p:font typeface="方正隶变_GBK" pitchFamily="65" charset="-122"/>
      <p:regular r:id="rId25"/>
    </p:embeddedFont>
    <p:embeddedFont>
      <p:font typeface="方正小标宋_GBK" pitchFamily="65" charset="-122"/>
      <p:regular r:id="rId26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26" Type="http://schemas.openxmlformats.org/officeDocument/2006/relationships/font" Target="fonts/font19.fntdata"/><Relationship Id="rId3" Type="http://schemas.openxmlformats.org/officeDocument/2006/relationships/slide" Target="slides/slide2.xml"/><Relationship Id="rId21" Type="http://schemas.openxmlformats.org/officeDocument/2006/relationships/font" Target="fonts/font14.fntdata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5" Type="http://schemas.openxmlformats.org/officeDocument/2006/relationships/font" Target="fonts/font18.fntdata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font" Target="fonts/font13.fntdata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font" Target="fonts/font17.fntdata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font" Target="fonts/font16.fntdata"/><Relationship Id="rId28" Type="http://schemas.openxmlformats.org/officeDocument/2006/relationships/presProps" Target="presProps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font" Target="fonts/font15.fntdata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2026/3/9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2026/3/9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89801"/>
            <a:ext cx="12197715" cy="998855"/>
          </a:xfrm>
        </p:spPr>
        <p:txBody>
          <a:bodyPr>
            <a:noAutofit/>
          </a:bodyPr>
          <a:lstStyle/>
          <a:p>
            <a:pPr lvl="0">
              <a:lnSpc>
                <a:spcPct val="100000"/>
              </a:lnSpc>
            </a:pPr>
            <a:r>
              <a:rPr lang="zh-CN" altLang="en-US" sz="6000" smtClean="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神 州 谣</a:t>
            </a:r>
            <a:endParaRPr lang="zh-CN" altLang="en-US" sz="6000" dirty="0">
              <a:solidFill>
                <a:srgbClr val="000000">
                  <a:lumMod val="65000"/>
                  <a:lumOff val="35000"/>
                </a:srgb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二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747358C8-297A-4732-88F7-8DFEEECF9E40}"/>
              </a:ext>
            </a:extLst>
          </p:cNvPr>
          <p:cNvSpPr/>
          <p:nvPr/>
        </p:nvSpPr>
        <p:spPr>
          <a:xfrm>
            <a:off x="583000" y="1069680"/>
            <a:ext cx="44678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en-US" sz="360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一、读拼音</a:t>
            </a:r>
            <a:r>
              <a:rPr lang="en-US" altLang="zh-CN" sz="360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en-US" sz="360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写词语。</a:t>
            </a:r>
            <a:endParaRPr lang="zh-CN" altLang="zh-CN" sz="360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="" xmlns:a16="http://schemas.microsoft.com/office/drawing/2014/main" id="{3F8BBC33-E41C-4B7B-92BE-707110385D04}"/>
              </a:ext>
            </a:extLst>
          </p:cNvPr>
          <p:cNvGrpSpPr/>
          <p:nvPr/>
        </p:nvGrpSpPr>
        <p:grpSpPr>
          <a:xfrm>
            <a:off x="910502" y="2711499"/>
            <a:ext cx="2092662" cy="1090390"/>
            <a:chOff x="1987734" y="1843323"/>
            <a:chExt cx="2092662" cy="1090390"/>
          </a:xfrm>
        </p:grpSpPr>
        <p:pic>
          <p:nvPicPr>
            <p:cNvPr id="9" name="图片 8">
              <a:extLst>
                <a:ext uri="{FF2B5EF4-FFF2-40B4-BE49-F238E27FC236}">
                  <a16:creationId xmlns="" xmlns:a16="http://schemas.microsoft.com/office/drawing/2014/main" id="{EB497EBA-6929-4D00-B66D-8403F205C96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10" name="图片 9">
              <a:extLst>
                <a:ext uri="{FF2B5EF4-FFF2-40B4-BE49-F238E27FC236}">
                  <a16:creationId xmlns="" xmlns:a16="http://schemas.microsoft.com/office/drawing/2014/main" id="{DA62A921-6C25-4AA4-8F5B-BC93F1FCCF5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11" name="表格 10">
            <a:extLst>
              <a:ext uri="{FF2B5EF4-FFF2-40B4-BE49-F238E27FC236}">
                <a16:creationId xmlns="" xmlns:a16="http://schemas.microsoft.com/office/drawing/2014/main" id="{6B1CD762-F7AD-4280-A6AE-87AE1EFB142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0517876"/>
              </p:ext>
            </p:extLst>
          </p:nvPr>
        </p:nvGraphicFramePr>
        <p:xfrm>
          <a:off x="937995" y="2761551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神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州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pSp>
        <p:nvGrpSpPr>
          <p:cNvPr id="24" name="组合 23">
            <a:extLst>
              <a:ext uri="{FF2B5EF4-FFF2-40B4-BE49-F238E27FC236}">
                <a16:creationId xmlns="" xmlns:a16="http://schemas.microsoft.com/office/drawing/2014/main" id="{FFEF7039-5F77-47B2-BC9E-639E581A2BD4}"/>
              </a:ext>
            </a:extLst>
          </p:cNvPr>
          <p:cNvGrpSpPr/>
          <p:nvPr/>
        </p:nvGrpSpPr>
        <p:grpSpPr>
          <a:xfrm>
            <a:off x="3676706" y="2709998"/>
            <a:ext cx="2092662" cy="1090390"/>
            <a:chOff x="1987734" y="1843323"/>
            <a:chExt cx="2092662" cy="1090390"/>
          </a:xfrm>
        </p:grpSpPr>
        <p:pic>
          <p:nvPicPr>
            <p:cNvPr id="25" name="图片 24">
              <a:extLst>
                <a:ext uri="{FF2B5EF4-FFF2-40B4-BE49-F238E27FC236}">
                  <a16:creationId xmlns="" xmlns:a16="http://schemas.microsoft.com/office/drawing/2014/main" id="{0E203C85-087F-4440-AA55-6942D9A56A2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26" name="图片 25">
              <a:extLst>
                <a:ext uri="{FF2B5EF4-FFF2-40B4-BE49-F238E27FC236}">
                  <a16:creationId xmlns="" xmlns:a16="http://schemas.microsoft.com/office/drawing/2014/main" id="{2816048E-3D7A-48E7-82FC-D6B37D27EF6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27" name="表格 26">
            <a:extLst>
              <a:ext uri="{FF2B5EF4-FFF2-40B4-BE49-F238E27FC236}">
                <a16:creationId xmlns="" xmlns:a16="http://schemas.microsoft.com/office/drawing/2014/main" id="{CFFDB2AA-DDCD-4ED1-ABA7-CDB80817AF1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142957"/>
              </p:ext>
            </p:extLst>
          </p:nvPr>
        </p:nvGraphicFramePr>
        <p:xfrm>
          <a:off x="3704199" y="2760050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民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族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pSp>
        <p:nvGrpSpPr>
          <p:cNvPr id="28" name="组合 27">
            <a:extLst>
              <a:ext uri="{FF2B5EF4-FFF2-40B4-BE49-F238E27FC236}">
                <a16:creationId xmlns="" xmlns:a16="http://schemas.microsoft.com/office/drawing/2014/main" id="{FF5CF797-AC72-427F-8B52-FDDD84568906}"/>
              </a:ext>
            </a:extLst>
          </p:cNvPr>
          <p:cNvGrpSpPr/>
          <p:nvPr/>
        </p:nvGrpSpPr>
        <p:grpSpPr>
          <a:xfrm>
            <a:off x="6462238" y="2708497"/>
            <a:ext cx="2092662" cy="1090390"/>
            <a:chOff x="1987734" y="1843323"/>
            <a:chExt cx="2092662" cy="1090390"/>
          </a:xfrm>
        </p:grpSpPr>
        <p:pic>
          <p:nvPicPr>
            <p:cNvPr id="29" name="图片 28">
              <a:extLst>
                <a:ext uri="{FF2B5EF4-FFF2-40B4-BE49-F238E27FC236}">
                  <a16:creationId xmlns="" xmlns:a16="http://schemas.microsoft.com/office/drawing/2014/main" id="{42AB4C4D-4B86-4BD0-ACE5-53F36E8FB40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30" name="图片 29">
              <a:extLst>
                <a:ext uri="{FF2B5EF4-FFF2-40B4-BE49-F238E27FC236}">
                  <a16:creationId xmlns="" xmlns:a16="http://schemas.microsoft.com/office/drawing/2014/main" id="{278BF750-CBE9-4CEE-9006-611959DE9AD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31" name="表格 30">
            <a:extLst>
              <a:ext uri="{FF2B5EF4-FFF2-40B4-BE49-F238E27FC236}">
                <a16:creationId xmlns="" xmlns:a16="http://schemas.microsoft.com/office/drawing/2014/main" id="{A00D69DE-EA5B-40AB-B17A-647389FB4AD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820933"/>
              </p:ext>
            </p:extLst>
          </p:nvPr>
        </p:nvGraphicFramePr>
        <p:xfrm>
          <a:off x="6489731" y="2758549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中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华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pSp>
        <p:nvGrpSpPr>
          <p:cNvPr id="32" name="组合 31">
            <a:extLst>
              <a:ext uri="{FF2B5EF4-FFF2-40B4-BE49-F238E27FC236}">
                <a16:creationId xmlns="" xmlns:a16="http://schemas.microsoft.com/office/drawing/2014/main" id="{17BB3A1A-7EFC-467E-A83D-EBD4472F741C}"/>
              </a:ext>
            </a:extLst>
          </p:cNvPr>
          <p:cNvGrpSpPr/>
          <p:nvPr/>
        </p:nvGrpSpPr>
        <p:grpSpPr>
          <a:xfrm>
            <a:off x="9157256" y="2709191"/>
            <a:ext cx="2092662" cy="1090390"/>
            <a:chOff x="1987734" y="1843323"/>
            <a:chExt cx="2092662" cy="1090390"/>
          </a:xfrm>
        </p:grpSpPr>
        <p:pic>
          <p:nvPicPr>
            <p:cNvPr id="33" name="图片 32">
              <a:extLst>
                <a:ext uri="{FF2B5EF4-FFF2-40B4-BE49-F238E27FC236}">
                  <a16:creationId xmlns="" xmlns:a16="http://schemas.microsoft.com/office/drawing/2014/main" id="{68428522-9FD5-4D8B-B2F7-7EA6CB0B876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34" name="图片 33">
              <a:extLst>
                <a:ext uri="{FF2B5EF4-FFF2-40B4-BE49-F238E27FC236}">
                  <a16:creationId xmlns="" xmlns:a16="http://schemas.microsoft.com/office/drawing/2014/main" id="{38D04140-6776-4EA2-8E8C-67FFB6B6246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35" name="表格 34">
            <a:extLst>
              <a:ext uri="{FF2B5EF4-FFF2-40B4-BE49-F238E27FC236}">
                <a16:creationId xmlns="" xmlns:a16="http://schemas.microsoft.com/office/drawing/2014/main" id="{6D6FF117-F6B6-4A1D-9DF2-B67AE810DD2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2354075"/>
              </p:ext>
            </p:extLst>
          </p:nvPr>
        </p:nvGraphicFramePr>
        <p:xfrm>
          <a:off x="9184749" y="2759243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情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谊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357" y="2116779"/>
            <a:ext cx="10563593" cy="5858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334210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408987" y="861094"/>
            <a:ext cx="11273676" cy="43674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二、读一读</a:t>
            </a:r>
            <a:r>
              <a:rPr lang="en-US" altLang="zh-CN" sz="3600">
                <a:solidFill>
                  <a:srgbClr val="000000"/>
                </a:solidFill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连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一连</a:t>
            </a: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。</a:t>
            </a:r>
            <a:endParaRPr lang="en-US" altLang="zh-CN" sz="3600" smtClean="0">
              <a:solidFill>
                <a:srgbClr val="000000"/>
              </a:solidFill>
              <a:latin typeface="NEU-BZ"/>
              <a:ea typeface="方正黑体_GBK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珠峰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	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涌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		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民族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			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图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强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长江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	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奔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繁荣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	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	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团结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/>
            </a:r>
            <a:br>
              <a:rPr lang="en-US" altLang="zh-CN" sz="3600">
                <a:latin typeface="Calibri"/>
                <a:ea typeface="方正楷体_GBK"/>
                <a:cs typeface="Times New Roman"/>
              </a:rPr>
            </a:b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黄河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	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耸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奋发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	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昌盛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5325973" y="2316079"/>
            <a:ext cx="0" cy="2749216"/>
          </a:xfrm>
          <a:prstGeom prst="line">
            <a:avLst/>
          </a:prstGeom>
          <a:ln w="19050">
            <a:solidFill>
              <a:schemeClr val="tx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1408271" y="2776287"/>
            <a:ext cx="2730592" cy="1988218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V="1">
            <a:off x="1474059" y="2622884"/>
            <a:ext cx="2664804" cy="1140886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V="1">
            <a:off x="1408271" y="3770396"/>
            <a:ext cx="2730592" cy="1053359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6896307" y="2664384"/>
            <a:ext cx="2753019" cy="1026303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6896307" y="3733081"/>
            <a:ext cx="2753019" cy="1090674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9" name="直接连接符 18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V="1">
            <a:off x="6896307" y="2664384"/>
            <a:ext cx="2753019" cy="2159371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3823539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6593172" cy="8540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三、组词。</a:t>
            </a:r>
            <a:endParaRPr lang="zh-CN" altLang="zh-CN" sz="360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460" y="1715174"/>
            <a:ext cx="10716962" cy="15990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1264270" y="1735045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山川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264270" y="2678382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广州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802046" y="1745564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神州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802046" y="2688901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伸手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276540" y="1756083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情谊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276540" y="2699420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宜人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9689498" y="1744051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中华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9689498" y="2687388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华山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62936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73995"/>
            <a:ext cx="11006455" cy="58539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zh-CN" altLang="zh-CN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四、把词语补充完整</a:t>
            </a:r>
            <a:r>
              <a:rPr lang="en-US" altLang="zh-CN" sz="3600">
                <a:solidFill>
                  <a:srgbClr val="000000"/>
                </a:solidFill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再选词填空</a:t>
            </a:r>
            <a:r>
              <a:rPr lang="en-US" altLang="zh-CN" sz="360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填序号</a:t>
            </a:r>
            <a:r>
              <a:rPr lang="en-US" altLang="zh-CN" sz="360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。</a:t>
            </a:r>
            <a:endParaRPr lang="zh-CN" altLang="zh-CN" sz="360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①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神州</a:t>
            </a:r>
            <a:r>
              <a:rPr lang="en-US" altLang="zh-CN" sz="3600" smtClean="0">
                <a:solidFill>
                  <a:srgbClr val="000000"/>
                </a:solidFill>
                <a:latin typeface="方正仿宋_GBK"/>
                <a:ea typeface="方正楷体_GBK"/>
                <a:cs typeface="Times New Roman"/>
              </a:rPr>
              <a:t>(    )(    )</a:t>
            </a:r>
            <a:r>
              <a:rPr lang="en-US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		②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世界</a:t>
            </a:r>
            <a:r>
              <a:rPr lang="en-US" altLang="zh-CN" sz="3600" smtClean="0">
                <a:solidFill>
                  <a:srgbClr val="000000"/>
                </a:solidFill>
                <a:latin typeface="方正仿宋_GBK"/>
                <a:ea typeface="方正楷体_GBK"/>
                <a:cs typeface="Times New Roman"/>
              </a:rPr>
              <a:t>(    )(     )</a:t>
            </a:r>
            <a:endParaRPr lang="zh-CN" altLang="zh-CN" sz="360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③</a:t>
            </a:r>
            <a:r>
              <a:rPr lang="en-US" altLang="zh-CN" sz="3600" smtClean="0">
                <a:solidFill>
                  <a:srgbClr val="000000"/>
                </a:solidFill>
                <a:latin typeface="方正仿宋_GBK"/>
                <a:ea typeface="方正楷体_GBK"/>
                <a:cs typeface="Times New Roman"/>
              </a:rPr>
              <a:t>(    )(    )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图</a:t>
            </a: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强</a:t>
            </a:r>
            <a:r>
              <a:rPr lang="en-US" altLang="zh-CN" sz="3600" smtClean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		</a:t>
            </a:r>
            <a:r>
              <a:rPr lang="en-US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④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巍巍</a:t>
            </a:r>
            <a:r>
              <a:rPr lang="en-US" altLang="zh-CN" sz="3600" smtClean="0">
                <a:solidFill>
                  <a:srgbClr val="000000"/>
                </a:solidFill>
                <a:latin typeface="方正仿宋_GBK"/>
                <a:ea typeface="方正楷体_GBK"/>
                <a:cs typeface="Times New Roman"/>
              </a:rPr>
              <a:t>(    )(     )</a:t>
            </a:r>
            <a:endParaRPr lang="zh-CN" altLang="zh-CN" sz="360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⑤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炎黄</a:t>
            </a:r>
            <a:r>
              <a:rPr lang="en-US" altLang="zh-CN" sz="3600" smtClean="0">
                <a:solidFill>
                  <a:srgbClr val="000000"/>
                </a:solidFill>
                <a:latin typeface="方正仿宋_GBK"/>
                <a:ea typeface="方正楷体_GBK"/>
                <a:cs typeface="Times New Roman"/>
              </a:rPr>
              <a:t>(    )(    )</a:t>
            </a:r>
            <a:r>
              <a:rPr lang="en-US" altLang="zh-CN" sz="3600" smtClean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		</a:t>
            </a:r>
            <a:r>
              <a:rPr lang="en-US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⑥</a:t>
            </a:r>
            <a:r>
              <a:rPr lang="en-US" altLang="zh-CN" sz="3600" smtClean="0">
                <a:solidFill>
                  <a:srgbClr val="000000"/>
                </a:solidFill>
                <a:latin typeface="方正仿宋_GBK"/>
                <a:ea typeface="方正楷体_GBK"/>
                <a:cs typeface="Times New Roman"/>
              </a:rPr>
              <a:t>(     )(    )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儿女</a:t>
            </a:r>
            <a:endParaRPr lang="zh-CN" altLang="zh-CN" sz="360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600">
                <a:solidFill>
                  <a:srgbClr val="000000"/>
                </a:solidFill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.</a:t>
            </a:r>
            <a:r>
              <a:rPr lang="zh-CN" altLang="zh-CN" sz="3600" u="sng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</a:t>
            </a:r>
            <a:r>
              <a:rPr lang="zh-CN" altLang="zh-CN" sz="3600" u="sng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这个词指的是中华民族的大地犹如高山一样巍峨壮观。</a:t>
            </a: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600">
                <a:solidFill>
                  <a:srgbClr val="000000"/>
                </a:solidFill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.</a:t>
            </a:r>
            <a:r>
              <a:rPr lang="zh-CN" altLang="zh-CN" sz="3600" u="sng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</a:t>
            </a:r>
            <a:r>
              <a:rPr lang="zh-CN" altLang="zh-CN" sz="3600" u="sng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和</a:t>
            </a:r>
            <a:r>
              <a:rPr lang="zh-CN" altLang="zh-CN" sz="3600" u="sng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</a:t>
            </a:r>
            <a:r>
              <a:rPr lang="zh-CN" altLang="zh-CN" sz="3600" u="sng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的意思相近</a:t>
            </a:r>
            <a:r>
              <a:rPr lang="en-US" altLang="zh-CN" sz="360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泛指中国人。</a:t>
            </a:r>
          </a:p>
          <a:p>
            <a:pPr>
              <a:lnSpc>
                <a:spcPct val="130000"/>
              </a:lnSpc>
            </a:pPr>
            <a:r>
              <a:rPr lang="en-US" altLang="zh-CN" sz="3600">
                <a:solidFill>
                  <a:srgbClr val="000000"/>
                </a:solidFill>
                <a:latin typeface="NEU-HZ"/>
                <a:ea typeface="方正楷体_GBK"/>
                <a:cs typeface="Times New Roman"/>
              </a:rPr>
              <a:t>3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.</a:t>
            </a:r>
            <a:r>
              <a:rPr lang="zh-CN" altLang="zh-CN" sz="3600" u="sng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</a:t>
            </a:r>
            <a:r>
              <a:rPr lang="zh-CN" altLang="zh-CN" sz="3600" u="sng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的意思是振作精神</a:t>
            </a:r>
            <a:r>
              <a:rPr lang="en-US" altLang="zh-CN" sz="3600">
                <a:solidFill>
                  <a:srgbClr val="000000"/>
                </a:solidFill>
                <a:latin typeface="方正楷体_GBK"/>
                <a:cs typeface="Times New Roman"/>
              </a:rPr>
              <a:t>,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努力自强。</a:t>
            </a:r>
            <a:endParaRPr lang="zh-CN" altLang="en-US" sz="3600"/>
          </a:p>
        </p:txBody>
      </p:sp>
      <p:sp>
        <p:nvSpPr>
          <p:cNvPr id="6" name="矩形 5"/>
          <p:cNvSpPr/>
          <p:nvPr/>
        </p:nvSpPr>
        <p:spPr>
          <a:xfrm>
            <a:off x="2231472" y="1613920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大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318392" y="1613920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地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713748" y="1722208"/>
            <a:ext cx="76174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大</a:t>
            </a:r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 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974613" y="1627639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同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260991" y="2358195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奋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358315" y="2368539"/>
            <a:ext cx="76174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发</a:t>
            </a:r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 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778834" y="2382258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中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974612" y="2358194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华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231471" y="3143617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子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318391" y="3105835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孙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008686" y="3105834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华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155053" y="3105833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夏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461325" y="3752164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④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408271" y="5115108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⑤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318390" y="5115108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⑥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398843" y="5885130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③</a:t>
            </a:r>
            <a:endParaRPr lang="zh-CN" altLang="en-US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27826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二年级语文下册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</TotalTime>
  <Words>129</Words>
  <Application>Microsoft Office PowerPoint</Application>
  <PresentationFormat>自定义</PresentationFormat>
  <Paragraphs>61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3" baseType="lpstr">
      <vt:lpstr>Arial</vt:lpstr>
      <vt:lpstr>宋体</vt:lpstr>
      <vt:lpstr>Calibri</vt:lpstr>
      <vt:lpstr>方正仿宋_GBK</vt:lpstr>
      <vt:lpstr>NEU-BZ</vt:lpstr>
      <vt:lpstr>微软雅黑</vt:lpstr>
      <vt:lpstr>方正大标宋_GBK</vt:lpstr>
      <vt:lpstr>方正黑体_GBK</vt:lpstr>
      <vt:lpstr>NEU-HZ</vt:lpstr>
      <vt:lpstr>方正楷体_GBK</vt:lpstr>
      <vt:lpstr>Wingdings</vt:lpstr>
      <vt:lpstr>汉仪雅酷黑 95W</vt:lpstr>
      <vt:lpstr>方正大标宋简体</vt:lpstr>
      <vt:lpstr>方正隶变_GBK</vt:lpstr>
      <vt:lpstr>方正小标宋_GBK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251</cp:revision>
  <dcterms:created xsi:type="dcterms:W3CDTF">2019-06-19T02:08:00Z</dcterms:created>
  <dcterms:modified xsi:type="dcterms:W3CDTF">2026-03-09T07:27:21Z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