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仿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楷体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隶变_GBK" pitchFamily="65" charset="-122"/>
      <p:regular r:id="rId24"/>
    </p:embeddedFont>
    <p:embeddedFont>
      <p:font typeface="方正小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 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“贝”的故事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1572239" y="2543057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4338443" y="2541556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466928"/>
              </p:ext>
            </p:extLst>
          </p:nvPr>
        </p:nvGraphicFramePr>
        <p:xfrm>
          <a:off x="4365936" y="259160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7063015" y="2540055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962709"/>
              </p:ext>
            </p:extLst>
          </p:nvPr>
        </p:nvGraphicFramePr>
        <p:xfrm>
          <a:off x="7090508" y="25901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758033" y="2540749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948854"/>
              </p:ext>
            </p:extLst>
          </p:nvPr>
        </p:nvGraphicFramePr>
        <p:xfrm>
          <a:off x="9785526" y="259080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EB497EBA-6929-4D00-B66D-8403F205C9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23" t="5749" r="10760" b="5426"/>
          <a:stretch/>
        </p:blipFill>
        <p:spPr>
          <a:xfrm>
            <a:off x="549254" y="2544558"/>
            <a:ext cx="1047136" cy="1088889"/>
          </a:xfrm>
          <a:prstGeom prst="rect">
            <a:avLst/>
          </a:prstGeom>
        </p:spPr>
      </p:pic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859822"/>
              </p:ext>
            </p:extLst>
          </p:nvPr>
        </p:nvGraphicFramePr>
        <p:xfrm>
          <a:off x="582999" y="2593109"/>
          <a:ext cx="3085989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8663"/>
                <a:gridCol w="10286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86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841811"/>
            <a:ext cx="11117580" cy="66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92608" y="861094"/>
            <a:ext cx="485316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二、同音字组词。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33" y="1715173"/>
            <a:ext cx="10471908" cy="2419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783775" y="25619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闭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3774" y="33606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币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93575" y="26016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财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3574" y="34003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才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08702" y="26365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古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08701" y="34352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骨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83986" y="26016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钱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83985" y="34003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前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96955" y="868933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三、比一比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55" y="1961127"/>
            <a:ext cx="10847785" cy="1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73540" y="19449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小品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5873" y="28593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水晶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56849" y="19408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甲虫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9182" y="28552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自由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99786" y="192861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钱币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92119" y="28430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毛巾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28523" y="194020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与其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20856" y="285460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参与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1940932" y="1798873"/>
            <a:ext cx="8141531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505459" y="874268"/>
            <a:ext cx="11006455" cy="5078313"/>
            <a:chOff x="505459" y="874268"/>
            <a:chExt cx="11006455" cy="5078313"/>
          </a:xfrm>
        </p:grpSpPr>
        <p:sp>
          <p:nvSpPr>
            <p:cNvPr id="3" name="矩形 2"/>
            <p:cNvSpPr/>
            <p:nvPr/>
          </p:nvSpPr>
          <p:spPr>
            <a:xfrm>
              <a:off x="505459" y="874268"/>
              <a:ext cx="11006455" cy="5078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四、把下列生字按偏旁归类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填序号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solidFill>
                    <a:srgbClr val="000000"/>
                  </a:solidFill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再填空。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①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珠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②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财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③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铜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④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购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⑤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珍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⑥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铁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       :</a:t>
              </a:r>
              <a:r>
                <a:rPr lang="zh-CN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         </a:t>
              </a:r>
              <a:r>
                <a:rPr lang="zh-CN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贝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:</a:t>
              </a:r>
              <a:r>
                <a:rPr lang="zh-CN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        </a:t>
              </a:r>
              <a:r>
                <a:rPr lang="zh-CN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钅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:</a:t>
              </a:r>
              <a:r>
                <a:rPr lang="zh-CN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           </a:t>
              </a:r>
              <a:r>
                <a:rPr lang="en-US" altLang="zh-CN" sz="3600" u="sng" smtClean="0">
                  <a:solidFill>
                    <a:schemeClr val="bg1"/>
                  </a:solidFill>
                  <a:latin typeface="NEU-BZ"/>
                  <a:ea typeface="方正楷体_GBK"/>
                  <a:cs typeface="Times New Roman"/>
                </a:rPr>
                <a:t>.</a:t>
              </a:r>
            </a:p>
            <a:p>
              <a:pPr indent="722313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我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发现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cs typeface="Times New Roman"/>
                </a:rPr>
                <a:t>: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偏旁是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en-US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 </a:t>
              </a:r>
              <a:r>
                <a:rPr lang="zh-CN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      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的汉字大多与玉石、宝贝等有关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偏旁是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  </a:t>
              </a:r>
              <a:r>
                <a:rPr lang="zh-CN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的汉字大多与金属有关</a:t>
              </a:r>
              <a:r>
                <a:rPr lang="en-US" altLang="zh-CN" sz="3600">
                  <a:solidFill>
                    <a:srgbClr val="000000"/>
                  </a:solidFill>
                  <a:latin typeface="方正楷体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偏旁是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      </a:t>
              </a:r>
              <a:r>
                <a:rPr lang="zh-CN" altLang="zh-CN" sz="3600" u="sng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的汉字大多与钱财有关。</a:t>
              </a:r>
              <a:endParaRPr lang="zh-CN" altLang="en-US" sz="3600"/>
            </a:p>
          </p:txBody>
        </p:sp>
        <p:pic>
          <p:nvPicPr>
            <p:cNvPr id="9" name="image26.jpe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260103" y="2857669"/>
              <a:ext cx="203824" cy="30663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100971" y="25179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03701" y="251797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67844" y="2414426"/>
            <a:ext cx="110799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③⑥</a:t>
            </a:r>
            <a:endParaRPr lang="zh-CN" altLang="zh-CN" sz="360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2" name="image27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4181" y="3621506"/>
            <a:ext cx="208957" cy="31436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739498" y="42127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23592" y="50188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五、一字二词。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贵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损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)( 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赔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)(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购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)(          )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265873" y="18305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珍贵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4739" y="18443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名贵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46930" y="18580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损坏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18139" y="18717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损伤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5873" y="26847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赔本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74739" y="26847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赔礼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46930" y="268472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购买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18139" y="27723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采购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146</Words>
  <Application>Microsoft Office PowerPoint</Application>
  <PresentationFormat>自定义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Calibri</vt:lpstr>
      <vt:lpstr>方正仿宋_GBK</vt:lpstr>
      <vt:lpstr>NEU-BZ</vt:lpstr>
      <vt:lpstr>微软雅黑</vt:lpstr>
      <vt:lpstr>方正大标宋_GBK</vt:lpstr>
      <vt:lpstr>方正黑体_GBK</vt:lpstr>
      <vt:lpstr>方正楷体_GBK</vt:lpstr>
      <vt:lpstr>Wingdings</vt:lpstr>
      <vt:lpstr>汉仪雅酷黑 95W</vt:lpstr>
      <vt:lpstr>方正大标宋简体</vt:lpstr>
      <vt:lpstr>方正隶变_GBK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255</cp:revision>
  <dcterms:created xsi:type="dcterms:W3CDTF">2019-06-19T02:08:00Z</dcterms:created>
  <dcterms:modified xsi:type="dcterms:W3CDTF">2026-03-09T08:14:39Z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