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4" r:id="rId6"/>
    <p:sldId id="498" r:id="rId7"/>
    <p:sldId id="527" r:id="rId8"/>
    <p:sldId id="525" r:id="rId9"/>
    <p:sldId id="427" r:id="rId10"/>
  </p:sldIdLst>
  <p:sldSz cx="12192000" cy="6858000"/>
  <p:notesSz cx="6858000" cy="9144000"/>
  <p:embeddedFontLs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方正仿宋_GBK" pitchFamily="65" charset="-122"/>
      <p:regular r:id="rId15"/>
    </p:embeddedFont>
    <p:embeddedFont>
      <p:font typeface="方正大标宋_GBK" pitchFamily="65" charset="-122"/>
      <p:regular r:id="rId16"/>
    </p:embeddedFont>
    <p:embeddedFont>
      <p:font typeface="方正隶变_GBK" pitchFamily="65" charset="-122"/>
      <p:regular r:id="rId17"/>
    </p:embeddedFont>
    <p:embeddedFont>
      <p:font typeface="方正楷体_GBK" pitchFamily="65" charset="-122"/>
      <p:regular r:id="rId18"/>
    </p:embeddedFont>
    <p:embeddedFont>
      <p:font typeface="方正小标宋_GBK" pitchFamily="65" charset="-122"/>
      <p:regular r:id="rId19"/>
    </p:embeddedFont>
    <p:embeddedFont>
      <p:font typeface="方正黑体_GBK" pitchFamily="65" charset="-122"/>
      <p:regular r:id="rId20"/>
    </p:embeddedFont>
    <p:embeddedFont>
      <p:font typeface="NEU-XT" pitchFamily="18" charset="-122"/>
      <p:regular r:id="rId21"/>
    </p:embeddedFont>
    <p:embeddedFont>
      <p:font typeface="微软雅黑" pitchFamily="34" charset="-122"/>
      <p:regular r:id="rId22"/>
      <p:bold r:id="rId23"/>
    </p:embeddedFont>
    <p:embeddedFont>
      <p:font typeface="NEU-BZ" pitchFamily="2" charset="-122"/>
      <p:regular r:id="rId24"/>
      <p:bold r:id="rId25"/>
      <p:italic r:id="rId26"/>
      <p:boldItalic r:id="rId27"/>
    </p:embeddedFont>
    <p:embeddedFont>
      <p:font typeface="方正大标宋简体" charset="-122"/>
      <p:regular r:id="rId28"/>
    </p:embeddedFont>
    <p:embeddedFont>
      <p:font typeface="NEU-HZ" pitchFamily="2" charset="-122"/>
      <p:regular r:id="rId29"/>
      <p:italic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font" Target="fonts/font16.fntdata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font" Target="fonts/font15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font" Target="fonts/font1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font" Target="fonts/font18.fntdata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font" Target="fonts/font17.fntdata"/><Relationship Id="rId30" Type="http://schemas.openxmlformats.org/officeDocument/2006/relationships/font" Target="fonts/font20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7.png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8.png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0.png"/><Relationship Id="rId4" Type="http://schemas.openxmlformats.org/officeDocument/2006/relationships/image" Target="../media/image9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6" Type="http://schemas.microsoft.com/office/2007/relationships/hdphoto" Target="../media/hdphoto1.wdp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４　中国美食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6" y="1620069"/>
            <a:ext cx="45338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一、读拼音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写字词。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330"/>
          <a:stretch/>
        </p:blipFill>
        <p:spPr bwMode="auto">
          <a:xfrm>
            <a:off x="1612808" y="2266400"/>
            <a:ext cx="10243303" cy="1728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11"/>
          <a:stretch/>
        </p:blipFill>
        <p:spPr bwMode="auto">
          <a:xfrm>
            <a:off x="301696" y="4143323"/>
            <a:ext cx="4216336" cy="1728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EAE11FF2-D498-47A0-9620-7D74A73B6E7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422" t="5749" r="8370" b="5426"/>
          <a:stretch/>
        </p:blipFill>
        <p:spPr>
          <a:xfrm>
            <a:off x="3837236" y="2834814"/>
            <a:ext cx="1077362" cy="1088889"/>
          </a:xfrm>
          <a:prstGeom prst="rect">
            <a:avLst/>
          </a:prstGeom>
        </p:spPr>
      </p:pic>
      <p:graphicFrame>
        <p:nvGraphicFramePr>
          <p:cNvPr id="11" name="表格 10">
            <a:extLst>
              <a:ext uri="{FF2B5EF4-FFF2-40B4-BE49-F238E27FC236}">
                <a16:creationId xmlns="" xmlns:a16="http://schemas.microsoft.com/office/drawing/2014/main" id="{260EE6AF-653E-48C3-B2A2-42DF05BA2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120580"/>
              </p:ext>
            </p:extLst>
          </p:nvPr>
        </p:nvGraphicFramePr>
        <p:xfrm>
          <a:off x="3864729" y="2883365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995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食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6963976" y="2854682"/>
            <a:ext cx="2092662" cy="1090390"/>
            <a:chOff x="1987734" y="1843323"/>
            <a:chExt cx="2092662" cy="1090390"/>
          </a:xfrm>
        </p:grpSpPr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7725031"/>
              </p:ext>
            </p:extLst>
          </p:nvPr>
        </p:nvGraphicFramePr>
        <p:xfrm>
          <a:off x="6991469" y="2904734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茄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子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16" name="组合 15"/>
          <p:cNvGrpSpPr/>
          <p:nvPr/>
        </p:nvGrpSpPr>
        <p:grpSpPr>
          <a:xfrm>
            <a:off x="9610924" y="2863599"/>
            <a:ext cx="2092662" cy="1090390"/>
            <a:chOff x="1987734" y="1843323"/>
            <a:chExt cx="2092662" cy="1090390"/>
          </a:xfrm>
        </p:grpSpPr>
        <p:pic>
          <p:nvPicPr>
            <p:cNvPr id="17" name="图片 16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8" name="图片 17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295304"/>
              </p:ext>
            </p:extLst>
          </p:nvPr>
        </p:nvGraphicFramePr>
        <p:xfrm>
          <a:off x="9638417" y="2913651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烤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鸭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0" name="组合 19"/>
          <p:cNvGrpSpPr/>
          <p:nvPr/>
        </p:nvGrpSpPr>
        <p:grpSpPr>
          <a:xfrm>
            <a:off x="956865" y="4703516"/>
            <a:ext cx="2092662" cy="1090390"/>
            <a:chOff x="1987734" y="1843323"/>
            <a:chExt cx="2092662" cy="1090390"/>
          </a:xfrm>
        </p:grpSpPr>
        <p:pic>
          <p:nvPicPr>
            <p:cNvPr id="21" name="图片 20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2" name="图片 21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EAE11FF2-D498-47A0-9620-7D74A73B6E7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9821" t="5749" r="8370" b="5426"/>
          <a:stretch/>
        </p:blipFill>
        <p:spPr>
          <a:xfrm>
            <a:off x="3034286" y="4705017"/>
            <a:ext cx="1034381" cy="1088889"/>
          </a:xfrm>
          <a:prstGeom prst="rect">
            <a:avLst/>
          </a:prstGeom>
        </p:spPr>
      </p:pic>
      <p:graphicFrame>
        <p:nvGraphicFramePr>
          <p:cNvPr id="23" name="表格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1688953"/>
              </p:ext>
            </p:extLst>
          </p:nvPr>
        </p:nvGraphicFramePr>
        <p:xfrm>
          <a:off x="984358" y="4753568"/>
          <a:ext cx="3046623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1554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1554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15541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水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煮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蛋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30979" y="880965"/>
            <a:ext cx="3416320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二、选字组词。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41325" y="2034339"/>
            <a:ext cx="6972700" cy="3151271"/>
            <a:chOff x="441325" y="2034339"/>
            <a:chExt cx="6972700" cy="3151271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000"/>
            <a:stretch/>
          </p:blipFill>
          <p:spPr bwMode="auto">
            <a:xfrm>
              <a:off x="645862" y="2034339"/>
              <a:ext cx="6768163" cy="13224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/>
            <a:stretch/>
          </p:blipFill>
          <p:spPr bwMode="auto">
            <a:xfrm>
              <a:off x="441325" y="3863139"/>
              <a:ext cx="6768163" cy="13224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8" name="矩形 7"/>
          <p:cNvSpPr/>
          <p:nvPr/>
        </p:nvSpPr>
        <p:spPr>
          <a:xfrm>
            <a:off x="2231472" y="1944924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饭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31472" y="2747484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板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62356" y="2034339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考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362356" y="2836899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烤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257791" y="3863139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煮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257791" y="4665699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者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437637" y="3766882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良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437637" y="4569442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食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686"/>
          <a:stretch/>
        </p:blipFill>
        <p:spPr bwMode="auto">
          <a:xfrm>
            <a:off x="3618728" y="1482440"/>
            <a:ext cx="8573272" cy="2392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505459" y="844596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三、看图片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选菜名。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填序号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炒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西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兰花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红烧肉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香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煎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鸡翅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水煮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鱼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⑤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蒸饺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999"/>
          <a:stretch/>
        </p:blipFill>
        <p:spPr bwMode="auto">
          <a:xfrm>
            <a:off x="3694425" y="3875172"/>
            <a:ext cx="5401580" cy="2392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505459" y="1810905"/>
            <a:ext cx="2502436" cy="4112004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64778" y="322057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582198" y="322057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smtClean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357482" y="322057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⑤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07823" y="559974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578552" y="559974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四、读一读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选一选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填序号。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豆腐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水煮鱼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面包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粉皮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en-US" altLang="zh-CN" sz="3600">
                <a:latin typeface="NEU-BZ"/>
                <a:ea typeface="方正楷体_GBK"/>
                <a:cs typeface="Times New Roman"/>
              </a:rPr>
              <a:t>⑤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白切鸡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⑥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炒饭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⑦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馒头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⑧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红烧茄子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荤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hūn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菜有</a:t>
            </a:r>
            <a:r>
              <a:rPr lang="zh-CN" altLang="zh-CN" sz="3600" u="sng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NEU-XT"/>
                <a:ea typeface="方正楷体_GBK"/>
                <a:cs typeface="Times New Roman"/>
              </a:rPr>
              <a:t>             </a:t>
            </a:r>
            <a:r>
              <a:rPr lang="zh-CN" altLang="zh-CN" sz="3600" u="sng">
                <a:latin typeface="NEU-XT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　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素菜有</a:t>
            </a:r>
            <a:r>
              <a:rPr lang="zh-CN" altLang="zh-CN" sz="3600" u="sng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NEU-XT"/>
                <a:ea typeface="方正楷体_GBK"/>
                <a:cs typeface="Times New Roman"/>
              </a:rPr>
              <a:t>          </a:t>
            </a:r>
            <a:r>
              <a:rPr lang="zh-CN" altLang="zh-CN" sz="3600" u="sng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chemeClr val="bg2"/>
                </a:solidFill>
                <a:latin typeface="NEU-XT"/>
                <a:ea typeface="方正楷体_GBK"/>
                <a:cs typeface="Times New Roman"/>
              </a:rPr>
              <a:t>.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 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NEU-XT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主食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有</a:t>
            </a:r>
            <a:r>
              <a:rPr lang="zh-CN" altLang="zh-CN" sz="3600" u="sng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NEU-XT"/>
                <a:ea typeface="方正楷体_GBK"/>
                <a:cs typeface="Times New Roman"/>
              </a:rPr>
              <a:t>                         </a:t>
            </a:r>
            <a:r>
              <a:rPr lang="en-US" altLang="zh-CN" sz="3600" smtClean="0">
                <a:solidFill>
                  <a:schemeClr val="bg2"/>
                </a:solidFill>
                <a:latin typeface="NEU-XT"/>
                <a:ea typeface="方正楷体_GBK"/>
                <a:cs typeface="Times New Roman"/>
              </a:rPr>
              <a:t> </a:t>
            </a:r>
            <a:r>
              <a:rPr lang="en-US" altLang="zh-CN" sz="3600">
                <a:solidFill>
                  <a:schemeClr val="bg2"/>
                </a:solidFill>
                <a:latin typeface="NEU-XT"/>
                <a:ea typeface="方正楷体_GBK"/>
                <a:cs typeface="Times New Roman"/>
              </a:rPr>
              <a:t>. 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28981" y="342900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②⑤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826623" y="342899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①⑧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13318" y="4082898"/>
            <a:ext cx="2031325" cy="8356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③④⑥⑦</a:t>
            </a:r>
            <a:endParaRPr lang="zh-CN" altLang="zh-CN" sz="360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673" y="1616811"/>
            <a:ext cx="11327622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一、欣赏下面的美食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回答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问题</a:t>
            </a:r>
            <a:r>
              <a:rPr lang="zh-CN" altLang="zh-CN" sz="3600" smtClean="0">
                <a:latin typeface="Calibri"/>
                <a:ea typeface="方正黑体_GBK"/>
                <a:cs typeface="Times New Roman"/>
              </a:rPr>
              <a:t>。</a:t>
            </a:r>
            <a:endParaRPr lang="en-US" altLang="zh-CN" sz="3600" smtClean="0">
              <a:latin typeface="Calibri"/>
              <a:ea typeface="方正黑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>
              <a:latin typeface="Calibri"/>
              <a:ea typeface="方正黑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smtClean="0">
              <a:latin typeface="Calibri"/>
              <a:ea typeface="方正黑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200">
                <a:latin typeface="Calibri"/>
                <a:ea typeface="方正仿宋_GBK"/>
                <a:cs typeface="Times New Roman"/>
              </a:rPr>
              <a:t>荷叶粉蒸肉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20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200">
                <a:latin typeface="Calibri"/>
                <a:ea typeface="方正仿宋_GBK"/>
                <a:cs typeface="Times New Roman"/>
              </a:rPr>
              <a:t>清炒虾仁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20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200">
                <a:latin typeface="Calibri"/>
                <a:ea typeface="方正仿宋_GBK"/>
                <a:cs typeface="Times New Roman"/>
              </a:rPr>
              <a:t>油焖春笋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20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200">
                <a:latin typeface="Calibri"/>
                <a:ea typeface="方正仿宋_GBK"/>
                <a:cs typeface="Times New Roman"/>
              </a:rPr>
              <a:t>西湖</a:t>
            </a:r>
            <a:r>
              <a:rPr lang="zh-CN" altLang="zh-CN" sz="3200">
                <a:latin typeface="Calibri"/>
                <a:ea typeface="方正仿宋_GBK"/>
                <a:cs typeface="Times New Roman"/>
              </a:rPr>
              <a:t>醋</a:t>
            </a:r>
            <a:r>
              <a:rPr lang="zh-CN" altLang="zh-CN" sz="3200" smtClean="0">
                <a:latin typeface="Calibri"/>
                <a:ea typeface="方正仿宋_GBK"/>
                <a:cs typeface="Times New Roman"/>
              </a:rPr>
              <a:t>鱼</a:t>
            </a:r>
            <a:endParaRPr lang="en-US" altLang="zh-CN" sz="3200" smtClean="0">
              <a:latin typeface="Calibri"/>
              <a:ea typeface="方正仿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丁丁不认识第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道菜中的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焖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字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根据字形推测这个字读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719" y="2508919"/>
            <a:ext cx="10945530" cy="1449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408271" y="569262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mēn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2446984"/>
            <a:ext cx="1149002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smtClean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200">
                <a:latin typeface="Calibri"/>
                <a:ea typeface="方正仿宋_GBK"/>
                <a:cs typeface="Times New Roman"/>
              </a:rPr>
              <a:t>荷叶粉蒸肉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20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200">
                <a:latin typeface="Calibri"/>
                <a:ea typeface="方正仿宋_GBK"/>
                <a:cs typeface="Times New Roman"/>
              </a:rPr>
              <a:t>清炒虾仁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2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200" smtClean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200">
                <a:latin typeface="Calibri"/>
                <a:ea typeface="方正仿宋_GBK"/>
                <a:cs typeface="Times New Roman"/>
              </a:rPr>
              <a:t>油焖春笋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2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200" smtClean="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200">
                <a:latin typeface="Calibri"/>
                <a:ea typeface="方正仿宋_GBK"/>
                <a:cs typeface="Times New Roman"/>
              </a:rPr>
              <a:t>西湖</a:t>
            </a:r>
            <a:r>
              <a:rPr lang="zh-CN" altLang="zh-CN" sz="3200" smtClean="0">
                <a:latin typeface="Calibri"/>
                <a:ea typeface="方正仿宋_GBK"/>
                <a:cs typeface="Times New Roman"/>
              </a:rPr>
              <a:t>醋</a:t>
            </a:r>
            <a:r>
              <a:rPr lang="zh-CN" altLang="en-US" sz="3200" smtClean="0">
                <a:latin typeface="Calibri"/>
                <a:ea typeface="方正仿宋_GBK"/>
                <a:cs typeface="Times New Roman"/>
              </a:rPr>
              <a:t>鱼</a:t>
            </a:r>
            <a:endParaRPr lang="en-US" altLang="zh-CN" sz="3200" smtClean="0">
              <a:latin typeface="Calibri"/>
              <a:ea typeface="方正仿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前三道菜的烹饪方法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用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“○”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圈出来。这些字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都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带有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或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en-US" altLang="zh-CN" sz="3600" u="sng">
                <a:latin typeface="NEU-BZ"/>
                <a:ea typeface="方正楷体_GBK"/>
                <a:cs typeface="Times New Roman"/>
              </a:rPr>
              <a:t> 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由此可知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带有这两个偏旁的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字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大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多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和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有关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719" y="892076"/>
            <a:ext cx="10945530" cy="1449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2207408" y="2663711"/>
            <a:ext cx="513345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4597682" y="2663711"/>
            <a:ext cx="513345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7553440" y="2663710"/>
            <a:ext cx="513345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5105" y="399617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灬</a:t>
            </a:r>
            <a:endParaRPr lang="zh-CN" altLang="en-US" b="1">
              <a:solidFill>
                <a:srgbClr val="E72582"/>
              </a:solidFill>
            </a:endParaRPr>
          </a:p>
        </p:txBody>
      </p:sp>
      <p:pic>
        <p:nvPicPr>
          <p:cNvPr id="14" name="image93.jpeg"/>
          <p:cNvPicPr/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65265" y="4231240"/>
            <a:ext cx="328429" cy="41126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884958" y="486244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火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76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344876" y="977400"/>
            <a:ext cx="114340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smtClean="0">
                <a:latin typeface="Calibri"/>
                <a:ea typeface="方正黑体_GBK"/>
                <a:cs typeface="Times New Roman"/>
              </a:rPr>
              <a:t>二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、我的家乡是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我家乡的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美食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有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、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08874" y="977400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广东信宜市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1854563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柴枪粉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39027" y="1854563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杨桃鸭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172</Words>
  <Application>Microsoft Office PowerPoint</Application>
  <PresentationFormat>自定义</PresentationFormat>
  <Paragraphs>76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7" baseType="lpstr">
      <vt:lpstr>Arial</vt:lpstr>
      <vt:lpstr>宋体</vt:lpstr>
      <vt:lpstr>Calibri</vt:lpstr>
      <vt:lpstr>方正仿宋_GBK</vt:lpstr>
      <vt:lpstr>汉仪雅酷黑 95W</vt:lpstr>
      <vt:lpstr>方正大标宋_GBK</vt:lpstr>
      <vt:lpstr>方正隶变_GBK</vt:lpstr>
      <vt:lpstr>方正楷体_GBK</vt:lpstr>
      <vt:lpstr>Wingdings</vt:lpstr>
      <vt:lpstr>Times New Roman</vt:lpstr>
      <vt:lpstr>方正小标宋_GBK</vt:lpstr>
      <vt:lpstr>方正黑体_GBK</vt:lpstr>
      <vt:lpstr>NEU-XT</vt:lpstr>
      <vt:lpstr>微软雅黑</vt:lpstr>
      <vt:lpstr>NEU-BZ</vt:lpstr>
      <vt:lpstr>方正大标宋简体</vt:lpstr>
      <vt:lpstr>NEU-HZ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246</cp:revision>
  <dcterms:created xsi:type="dcterms:W3CDTF">2019-06-19T02:08:00Z</dcterms:created>
  <dcterms:modified xsi:type="dcterms:W3CDTF">2026-03-10T01:12:23Z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