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5" r:id="rId8"/>
    <p:sldId id="526" r:id="rId9"/>
    <p:sldId id="528" r:id="rId10"/>
    <p:sldId id="529" r:id="rId11"/>
    <p:sldId id="530" r:id="rId12"/>
    <p:sldId id="498" r:id="rId13"/>
    <p:sldId id="522" r:id="rId14"/>
    <p:sldId id="427" r:id="rId15"/>
  </p:sldIdLst>
  <p:sldSz cx="12192000" cy="6858000"/>
  <p:notesSz cx="6858000" cy="9144000"/>
  <p:embeddedFontLst>
    <p:embeddedFont>
      <p:font typeface="NEU-HZ" pitchFamily="2" charset="-122"/>
      <p:regular r:id="rId16"/>
      <p:italic r:id="rId17"/>
    </p:embeddedFont>
    <p:embeddedFont>
      <p:font typeface="方正仿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隶变_GBK" pitchFamily="65" charset="-122"/>
      <p:regular r:id="rId22"/>
    </p:embeddedFont>
    <p:embeddedFont>
      <p:font typeface="方正书宋_GBK" pitchFamily="65" charset="-122"/>
      <p:regular r:id="rId23"/>
    </p:embeddedFont>
    <p:embeddedFont>
      <p:font typeface="华文宋体" pitchFamily="2" charset="-122"/>
      <p:regular r:id="rId24"/>
    </p:embeddedFont>
    <p:embeddedFont>
      <p:font typeface="方正黑体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大标宋_GBK" pitchFamily="65" charset="-122"/>
      <p:regular r:id="rId30"/>
    </p:embeddedFont>
    <p:embeddedFont>
      <p:font typeface="NEU-XT" pitchFamily="18" charset="-122"/>
      <p:regular r:id="rId31"/>
    </p:embeddedFont>
    <p:embeddedFont>
      <p:font typeface="方正小标宋_GBK" pitchFamily="65" charset="-122"/>
      <p:regular r:id="rId32"/>
    </p:embeddedFont>
    <p:embeddedFont>
      <p:font typeface="方正大标宋简体" charset="-122"/>
      <p:regular r:id="rId33"/>
    </p:embeddedFont>
    <p:embeddedFont>
      <p:font typeface="NEU-BZ" pitchFamily="2" charset="-122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0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1.TI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３开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满鲜花的小路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0419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文段写了鼹鼠先生、松鼠太太、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这几种动物。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簇簇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说明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蹦啊跳啊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写出了动物们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心情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6244" y="10003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小松鼠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517" y="17703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小刺猬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3450" y="177032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小狐狸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2052" y="177201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长颈鹿大叔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9621" y="32983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花朵非常多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4876" y="42368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563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08282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松鼠太太的家门前变成了什么样子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请在文段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用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美好的礼物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是指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件礼物好在能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956865" y="2068342"/>
            <a:ext cx="1100535" cy="18407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132" y="2289380"/>
            <a:ext cx="10681736" cy="1826457"/>
            <a:chOff x="755132" y="2289380"/>
            <a:chExt cx="10681736" cy="1826457"/>
          </a:xfrm>
        </p:grpSpPr>
        <p:sp>
          <p:nvSpPr>
            <p:cNvPr id="9" name="矩形 8"/>
            <p:cNvSpPr/>
            <p:nvPr/>
          </p:nvSpPr>
          <p:spPr>
            <a:xfrm>
              <a:off x="755132" y="2289380"/>
              <a:ext cx="10681736" cy="16628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松鼠太太走出门</a:t>
              </a:r>
              <a:r>
                <a:rPr lang="en-US" altLang="zh-CN" sz="3600">
                  <a:solidFill>
                    <a:srgbClr val="E72582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看见门前的小路上花朵簇簇</a:t>
              </a:r>
              <a:r>
                <a:rPr lang="en-US" altLang="zh-CN" sz="3600">
                  <a:solidFill>
                    <a:srgbClr val="E72582"/>
                  </a:solidFill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小松鼠、小刺猬和小狐狸在那里快活地蹦啊跳啊。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63699" y="3120824"/>
              <a:ext cx="6745169" cy="139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910550" y="3124248"/>
              <a:ext cx="5423196" cy="139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63699" y="3952270"/>
              <a:ext cx="7907322" cy="1635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5910550" y="419267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长颈鹿大叔寄来的花籽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17963" y="5054951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让大家收获了鲜花和快乐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783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5908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生活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也是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美好的礼物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捐给山区的棉衣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自己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穿衣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穿鞋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为环卫工人送水　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给下班回家的妈妈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拿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拖鞋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891174" y="256441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1041736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你收到过什么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美好的礼物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写一写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23340" y="1199126"/>
            <a:ext cx="2888575" cy="26870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832" y="2226985"/>
            <a:ext cx="833788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我收到过同学们祝福的掌声。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9537" y="2149344"/>
            <a:ext cx="11954275" cy="4438056"/>
            <a:chOff x="321288" y="2223993"/>
            <a:chExt cx="11624965" cy="431579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692" b="55515"/>
            <a:stretch/>
          </p:blipFill>
          <p:spPr bwMode="auto">
            <a:xfrm>
              <a:off x="321288" y="2223993"/>
              <a:ext cx="11624965" cy="1592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994" t="18853" b="62293"/>
            <a:stretch/>
          </p:blipFill>
          <p:spPr bwMode="auto">
            <a:xfrm>
              <a:off x="327275" y="4363715"/>
              <a:ext cx="1448888" cy="674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997" r="25304"/>
            <a:stretch/>
          </p:blipFill>
          <p:spPr bwMode="auto">
            <a:xfrm>
              <a:off x="1753508" y="3726259"/>
              <a:ext cx="9833056" cy="153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92" t="56997" r="11573"/>
            <a:stretch/>
          </p:blipFill>
          <p:spPr bwMode="auto">
            <a:xfrm>
              <a:off x="439250" y="5000611"/>
              <a:ext cx="1755448" cy="1539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1519805" y="2715169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17274"/>
              </p:ext>
            </p:extLst>
          </p:nvPr>
        </p:nvGraphicFramePr>
        <p:xfrm>
          <a:off x="1547298" y="276522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656732" y="1668197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514058" y="2712054"/>
            <a:ext cx="2092662" cy="1090390"/>
            <a:chOff x="1987734" y="1843323"/>
            <a:chExt cx="2092662" cy="109039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051358"/>
              </p:ext>
            </p:extLst>
          </p:nvPr>
        </p:nvGraphicFramePr>
        <p:xfrm>
          <a:off x="4541551" y="276210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7036429" y="2713555"/>
            <a:ext cx="2092662" cy="1090390"/>
            <a:chOff x="1987734" y="1843323"/>
            <a:chExt cx="2092662" cy="109039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419749"/>
              </p:ext>
            </p:extLst>
          </p:nvPr>
        </p:nvGraphicFramePr>
        <p:xfrm>
          <a:off x="7063922" y="27636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10023718" y="2741610"/>
            <a:ext cx="2092662" cy="1090390"/>
            <a:chOff x="1987734" y="1843323"/>
            <a:chExt cx="2092662" cy="109039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22436"/>
              </p:ext>
            </p:extLst>
          </p:nvPr>
        </p:nvGraphicFramePr>
        <p:xfrm>
          <a:off x="10051211" y="279166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597167" y="4233384"/>
            <a:ext cx="1077362" cy="1088889"/>
          </a:xfrm>
          <a:prstGeom prst="rect">
            <a:avLst/>
          </a:prstGeom>
        </p:spPr>
      </p:pic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858331"/>
              </p:ext>
            </p:extLst>
          </p:nvPr>
        </p:nvGraphicFramePr>
        <p:xfrm>
          <a:off x="2624660" y="428193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通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5875596" y="4231883"/>
            <a:ext cx="2092662" cy="1090390"/>
            <a:chOff x="1987734" y="1843323"/>
            <a:chExt cx="2092662" cy="109039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557"/>
              </p:ext>
            </p:extLst>
          </p:nvPr>
        </p:nvGraphicFramePr>
        <p:xfrm>
          <a:off x="5903089" y="428193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51890" y="5582887"/>
            <a:ext cx="1077362" cy="1088889"/>
          </a:xfrm>
          <a:prstGeom prst="rect">
            <a:avLst/>
          </a:prstGeom>
        </p:spPr>
      </p:pic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987128"/>
              </p:ext>
            </p:extLst>
          </p:nvPr>
        </p:nvGraphicFramePr>
        <p:xfrm>
          <a:off x="279383" y="5631438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惊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620" y="861094"/>
            <a:ext cx="11149263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二、给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啊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选择正确的读音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再连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一连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怎么是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增强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语气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这是多么美好的礼物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)!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表示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惊疑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这真是一条美丽的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!	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表示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赞叹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231472" y="1909236"/>
            <a:ext cx="6183656" cy="846386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①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ɑ		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②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ǎ		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③</a:t>
            </a:r>
            <a:r>
              <a:rPr lang="en-US" altLang="zh-CN" sz="4000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à</a:t>
            </a:r>
          </a:p>
        </p:txBody>
      </p:sp>
      <p:sp>
        <p:nvSpPr>
          <p:cNvPr id="11" name="矩形 10"/>
          <p:cNvSpPr/>
          <p:nvPr/>
        </p:nvSpPr>
        <p:spPr>
          <a:xfrm>
            <a:off x="1908306" y="32983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42728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8306" y="52233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094287" y="3621505"/>
            <a:ext cx="454300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233191" y="3621505"/>
            <a:ext cx="2319883" cy="9401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86644" y="5546558"/>
            <a:ext cx="18506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36173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46058" y="45359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68631" y="55465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98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选择正确的序号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下列加点量词使用不恰当的一项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一条小路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一棵花籽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一只刺猬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个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包裹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181" y="18917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2289" y="30364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43847" y="30364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2288" y="38477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43079" y="38477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53980"/>
            <a:ext cx="1140580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选择正确的序号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读画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的部分</a:t>
            </a:r>
            <a:r>
              <a:rPr lang="en-US" altLang="zh-CN" sz="3600" spc="-15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楷体_GBK"/>
                <a:cs typeface="Times New Roman"/>
              </a:rPr>
              <a:t>下列朗读语气最合适的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她奇怪地问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这是谁在我家门前种的花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真美啊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恍然大悟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赞叹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有礼貌、询问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疑惑、赞叹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5308" y="2335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2716"/>
            <a:ext cx="11490025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四、读一读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礼物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空空的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礼物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骑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包裹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五颜六色的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包裹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摩托车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懊丧的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鲜花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收到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家门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美好的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心情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99472" y="2316079"/>
            <a:ext cx="0" cy="3795963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66318" y="2655222"/>
            <a:ext cx="2692861" cy="10023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86090" y="3756860"/>
            <a:ext cx="2773089" cy="10437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66318" y="4800600"/>
            <a:ext cx="2692861" cy="10948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66318" y="2655222"/>
            <a:ext cx="2596608" cy="3204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834770" y="2655222"/>
            <a:ext cx="274098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748064" y="3657600"/>
            <a:ext cx="1827694" cy="10587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834770" y="4716379"/>
            <a:ext cx="2740988" cy="11429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833664" y="2655222"/>
            <a:ext cx="2838347" cy="3204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63844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五、读例句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门前开着一大片五颜六色的鲜花。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朗读小技巧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根据提示填一填。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表现鲜花的数量多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应重读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表现鲜花的颜色美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应重读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872656" y="2542029"/>
            <a:ext cx="3865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spc="-150">
                <a:latin typeface="华文宋体" panose="02010600040101010101" pitchFamily="2" charset="-122"/>
                <a:ea typeface="华文宋体" panose="02010600040101010101" pitchFamily="2" charset="-122"/>
              </a:rPr>
              <a:t>·· </a:t>
            </a:r>
            <a:r>
              <a:rPr lang="en-US" altLang="zh-CN" sz="3600" b="1" spc="-15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600" b="1" spc="-150"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r>
              <a:rPr lang="en-US" altLang="zh-CN" sz="3600" b="1" spc="-15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600" b="1" spc="-15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600" b="1" spc="-15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600" spc="-15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5749" y="41646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一大片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69295" y="525948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五颜六色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注意例句加点的部分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看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图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例写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句子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蝴蝶。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树林里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08295" y="997490"/>
            <a:ext cx="5208920" cy="31709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04998" y="4168397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有一只只美丽的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4998" y="507901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有一棵棵高大的树木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08282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鼹鼠先生来到松鼠太太门前。松鼠太太走出门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看见门前的小路上花朵簇簇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小松鼠、小刺猬和小狐狸在那里快活地蹦啊跳啊。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松鼠太太对鼹鼠先生说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我知道了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去年长颈鹿大叔寄给您的是花籽。这是多么美好的礼物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啊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smtClean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07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489</Words>
  <Application>Microsoft Office PowerPoint</Application>
  <PresentationFormat>自定义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方正隶变_GBK</vt:lpstr>
      <vt:lpstr>方正书宋_GBK</vt:lpstr>
      <vt:lpstr>华文宋体</vt:lpstr>
      <vt:lpstr>方正黑体_GBK</vt:lpstr>
      <vt:lpstr>Calibri</vt:lpstr>
      <vt:lpstr>方正大标宋_GBK</vt:lpstr>
      <vt:lpstr>NEU-XT</vt:lpstr>
      <vt:lpstr>方正小标宋_GBK</vt:lpstr>
      <vt:lpstr>Wingdings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2026-02-28T00:20:42Z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