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6" r:id="rId8"/>
    <p:sldId id="527" r:id="rId9"/>
    <p:sldId id="498" r:id="rId10"/>
    <p:sldId id="522" r:id="rId11"/>
    <p:sldId id="528" r:id="rId12"/>
    <p:sldId id="529" r:id="rId13"/>
    <p:sldId id="427" r:id="rId14"/>
  </p:sldIdLst>
  <p:sldSz cx="12192000" cy="6858000"/>
  <p:notesSz cx="6858000" cy="9144000"/>
  <p:embeddedFontLst>
    <p:embeddedFont>
      <p:font typeface="华文宋体" pitchFamily="2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NEU-HZ" pitchFamily="2" charset="-122"/>
      <p:regular r:id="rId18"/>
      <p:italic r:id="rId19"/>
    </p:embeddedFont>
    <p:embeddedFont>
      <p:font typeface="方正楷体_GBK" pitchFamily="65" charset="-122"/>
      <p:regular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黑体_GBK" pitchFamily="65" charset="-122"/>
      <p:regular r:id="rId25"/>
    </p:embeddedFont>
    <p:embeddedFont>
      <p:font typeface="方正大标宋_GBK" pitchFamily="65" charset="-122"/>
      <p:regular r:id="rId26"/>
    </p:embeddedFont>
    <p:embeddedFont>
      <p:font typeface="方正大标宋简体" charset="-122"/>
      <p:regular r:id="rId27"/>
    </p:embeddedFont>
    <p:embeddedFont>
      <p:font typeface="方正小标宋_GBK" pitchFamily="65" charset="-122"/>
      <p:regular r:id="rId28"/>
    </p:embeddedFont>
    <p:embeddedFont>
      <p:font typeface="方正仿宋_GBK" pitchFamily="65" charset="-122"/>
      <p:regular r:id="rId29"/>
    </p:embeddedFont>
    <p:embeddedFont>
      <p:font typeface="NEU-XT" pitchFamily="18" charset="-122"/>
      <p:regular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方正隶变_GBK" pitchFamily="65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15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spc="-15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０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　枫树上的喜鹊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52433" y="890542"/>
            <a:ext cx="950596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称喜鹊妈妈为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称小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喜鹊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为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体现了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对喜鹊一家的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之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喜鹊阿姨教喜鹊弟弟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5080337" y="89054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喜鹊阿姨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4208" y="168610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喜鹊弟弟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35633" y="169982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42002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唱歌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49833" y="342899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做游戏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6522" y="4212740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学自己发明的拼音字母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52433" y="890542"/>
            <a:ext cx="109125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喜鹊阿姨还会教喜鹊弟弟什么呢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展开想象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仿照画线的句子写一写。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我看见喜鹊阿姨站在窝边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一会儿教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喜鹊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弟弟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一会儿教他们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一会儿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教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他们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997889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捉虫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14981" y="34289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5810" y="424883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如何交朋友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045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52433" y="890542"/>
            <a:ext cx="109125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二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、根据情境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发挥想象写一写。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清晨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喜鹊弟弟们睁开双眼说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鹊鹊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鹊鹊鹊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我懂得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喜鹊弟弟们是在说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一只黄狗在吃骨头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另一只黑狗向它走来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黄狗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汪</a:t>
            </a:r>
            <a:r>
              <a:rPr lang="en-US" altLang="zh-CN" sz="3600">
                <a:latin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汪汪</a:t>
            </a:r>
            <a:r>
              <a:rPr lang="en-US" altLang="zh-CN" sz="3600">
                <a:latin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汪汪汪</a:t>
            </a:r>
            <a:r>
              <a:rPr lang="en-US" altLang="zh-CN" sz="3600">
                <a:latin typeface="方正楷体_GBK"/>
                <a:cs typeface="Times New Roman"/>
              </a:rPr>
              <a:t>!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我知道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他的意思是</a:t>
            </a:r>
            <a:r>
              <a:rPr lang="en-US" altLang="zh-CN" sz="3600">
                <a:latin typeface="方正楷体_GBK"/>
                <a:cs typeface="Times New Roman"/>
              </a:rPr>
              <a:t>: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5735349" y="2600508"/>
            <a:ext cx="33441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早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早上好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4" y="4020231"/>
            <a:ext cx="9955777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别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过来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我不想和你分享骨头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436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6029" y="1511784"/>
            <a:ext cx="4150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5127" y="2144924"/>
            <a:ext cx="11256788" cy="4142798"/>
            <a:chOff x="255127" y="2108712"/>
            <a:chExt cx="11256788" cy="414279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82" r="21180" b="51362"/>
            <a:stretch/>
          </p:blipFill>
          <p:spPr bwMode="auto">
            <a:xfrm>
              <a:off x="255127" y="2108712"/>
              <a:ext cx="11256788" cy="1520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197" t="5482" b="51362"/>
            <a:stretch/>
          </p:blipFill>
          <p:spPr bwMode="auto">
            <a:xfrm>
              <a:off x="505460" y="3720138"/>
              <a:ext cx="2970960" cy="1520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051" r="45224"/>
            <a:stretch/>
          </p:blipFill>
          <p:spPr bwMode="auto">
            <a:xfrm>
              <a:off x="3476420" y="3720138"/>
              <a:ext cx="7822951" cy="15488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776" t="72995" r="27307" b="5030"/>
            <a:stretch/>
          </p:blipFill>
          <p:spPr bwMode="auto">
            <a:xfrm>
              <a:off x="505460" y="5477069"/>
              <a:ext cx="2558821" cy="774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3220845" y="2620755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866763"/>
              </p:ext>
            </p:extLst>
          </p:nvPr>
        </p:nvGraphicFramePr>
        <p:xfrm>
          <a:off x="3248338" y="267080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EAE11FF2-D498-47A0-9620-7D74A73B6E7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2" t="5749" r="8370" b="5426"/>
          <a:stretch/>
        </p:blipFill>
        <p:spPr>
          <a:xfrm>
            <a:off x="7590850" y="2622256"/>
            <a:ext cx="1077362" cy="1088889"/>
          </a:xfrm>
          <a:prstGeom prst="rect">
            <a:avLst/>
          </a:prstGeom>
        </p:spPr>
      </p:pic>
      <p:graphicFrame>
        <p:nvGraphicFramePr>
          <p:cNvPr id="18" name="表格 17">
            <a:extLst>
              <a:ext uri="{FF2B5EF4-FFF2-40B4-BE49-F238E27FC236}">
                <a16:creationId xmlns="" xmlns:a16="http://schemas.microsoft.com/office/drawing/2014/main" id="{260EE6AF-653E-48C3-B2A2-42DF05BA2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944965"/>
              </p:ext>
            </p:extLst>
          </p:nvPr>
        </p:nvGraphicFramePr>
        <p:xfrm>
          <a:off x="7618343" y="2670807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5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教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9415166" y="2617640"/>
            <a:ext cx="2092662" cy="1090390"/>
            <a:chOff x="1987734" y="1843323"/>
            <a:chExt cx="2092662" cy="1090390"/>
          </a:xfrm>
        </p:grpSpPr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524804"/>
              </p:ext>
            </p:extLst>
          </p:nvPr>
        </p:nvGraphicFramePr>
        <p:xfrm>
          <a:off x="9442659" y="266769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1048255" y="4232181"/>
            <a:ext cx="2092662" cy="1090390"/>
            <a:chOff x="1987734" y="1843323"/>
            <a:chExt cx="2092662" cy="1090390"/>
          </a:xfrm>
        </p:grpSpPr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984938"/>
              </p:ext>
            </p:extLst>
          </p:nvPr>
        </p:nvGraphicFramePr>
        <p:xfrm>
          <a:off x="1075748" y="428223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6433558" y="4307370"/>
            <a:ext cx="2092662" cy="1090390"/>
            <a:chOff x="1987734" y="1843323"/>
            <a:chExt cx="2092662" cy="1090390"/>
          </a:xfrm>
        </p:grpSpPr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0" name="表格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123535"/>
              </p:ext>
            </p:extLst>
          </p:nvPr>
        </p:nvGraphicFramePr>
        <p:xfrm>
          <a:off x="6461051" y="435742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9202622" y="4304255"/>
            <a:ext cx="2092662" cy="1090390"/>
            <a:chOff x="1987734" y="1843323"/>
            <a:chExt cx="2092662" cy="1090390"/>
          </a:xfrm>
        </p:grpSpPr>
        <p:pic>
          <p:nvPicPr>
            <p:cNvPr id="32" name="图片 3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4" name="表格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828563"/>
              </p:ext>
            </p:extLst>
          </p:nvPr>
        </p:nvGraphicFramePr>
        <p:xfrm>
          <a:off x="9230115" y="435430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675604"/>
            <a:ext cx="11393773" cy="5632311"/>
            <a:chOff x="505459" y="675604"/>
            <a:chExt cx="11393773" cy="5632311"/>
          </a:xfrm>
        </p:grpSpPr>
        <p:sp>
          <p:nvSpPr>
            <p:cNvPr id="3" name="矩形 2"/>
            <p:cNvSpPr/>
            <p:nvPr/>
          </p:nvSpPr>
          <p:spPr>
            <a:xfrm>
              <a:off x="505459" y="675604"/>
              <a:ext cx="11393773" cy="5632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二、用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选择正确的读音或汉字。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方便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biàn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pián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		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便宜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biàn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pián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endParaRPr lang="en-US" altLang="zh-CN" sz="3600" smtClean="0">
                <a:latin typeface="NEU-XT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快乐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lè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yuè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			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阿姨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ā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yí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ā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yi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endParaRPr lang="en-US" altLang="zh-CN" sz="3600" smtClean="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游戏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yóu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xì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yóu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xi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教书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jiāo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jiào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山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岗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冈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傍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旁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边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渡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度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口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表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递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弟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70893" y="2438287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008687" y="2446197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5" y="3605352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008686" y="4676165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5962732" y="3557223"/>
              <a:ext cx="14968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513544" y="4655997"/>
              <a:ext cx="14968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6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058518" y="224951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840322" y="22615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69550" y="333235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387386" y="338308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375856" y="44672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387386" y="446310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070550" y="550891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581143" y="55891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711156" y="556751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1065680" y="557398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51910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三、选词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填空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黑体_GBK"/>
              <a:cs typeface="Times New Roman"/>
            </a:endParaRPr>
          </a:p>
          <a:p>
            <a:pPr indent="901700">
              <a:lnSpc>
                <a:spcPct val="150000"/>
              </a:lnSpc>
            </a:pPr>
            <a:r>
              <a:rPr lang="zh-CN" altLang="zh-CN" sz="360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发明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发现</a:t>
            </a:r>
            <a:endParaRPr lang="en-US" altLang="zh-CN" sz="3600" smtClean="0">
              <a:solidFill>
                <a:srgbClr val="000000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奶奶种的草莓熟了。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/>
            </a:r>
            <a:br>
              <a:rPr lang="en-US" altLang="zh-CN" sz="3600">
                <a:latin typeface="Calibri"/>
                <a:ea typeface="方正楷体_GBK"/>
                <a:cs typeface="Times New Roman"/>
              </a:rPr>
            </a:b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飞机是谁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你知道吗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4556" y="1967317"/>
            <a:ext cx="3116970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9871" y="280842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3530" y="361116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0580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四、填一填。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枫树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鸟窝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大伞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回答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飞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站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太阳伞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喜鹊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的枫树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9147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7" y="19147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34970" y="19147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3476" y="266158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54363" y="27578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慢慢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0807" y="35510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呆呆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54363" y="355269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50807" y="43571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41758" y="437083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高大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39377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五、文中一共出现了四次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我喜欢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我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分别喜欢什么呢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50000"/>
              </a:lnSpc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结合全文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可以体会到作者对喜鹊的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之情。</a:t>
            </a:r>
            <a:endParaRPr lang="zh-CN" altLang="en-US" sz="3600"/>
          </a:p>
        </p:txBody>
      </p:sp>
      <p:pic>
        <p:nvPicPr>
          <p:cNvPr id="8" name="image11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71377" y="1703026"/>
            <a:ext cx="11649245" cy="358328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1940" y="252243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枫树</a:t>
            </a:r>
          </a:p>
        </p:txBody>
      </p:sp>
      <p:sp>
        <p:nvSpPr>
          <p:cNvPr id="10" name="矩形 9"/>
          <p:cNvSpPr/>
          <p:nvPr/>
        </p:nvSpPr>
        <p:spPr>
          <a:xfrm>
            <a:off x="8590488" y="252243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喜鹊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窝</a:t>
            </a:r>
            <a:endParaRPr lang="zh-CN" altLang="en-US" sz="36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1573" y="433519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喜鹊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阿姨</a:t>
            </a:r>
            <a:endParaRPr lang="zh-CN" altLang="en-US" sz="36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90488" y="4335194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喜鹊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弟弟</a:t>
            </a:r>
            <a:endParaRPr lang="zh-CN" altLang="en-US" sz="36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33284" y="546552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喜爱</a:t>
            </a:r>
            <a:endParaRPr lang="zh-CN" altLang="en-US" sz="36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用加点的词语造句。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枫树好像一把很大又很高的绿色太阳伞。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好像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732120" y="2184796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3476" y="26125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46554" y="2612540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一个红红的大火球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47937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我看见喜鹊阿姨站在窝边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一会儿教喜鹊弟弟唱歌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一会儿教他们做游戏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一会儿教他们学自己发明的拼音字母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……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小蝴蝶飞呀飞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一会儿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一会儿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一会儿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</a:t>
            </a:r>
            <a:r>
              <a:rPr lang="en-US" altLang="zh-CN" sz="36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……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6003659" y="1330857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469364" y="2177716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4764709" y="2197769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3659" y="340025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飞到花丛中吸食花蜜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28825" y="4224772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飞到草丛中玩耍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1828" y="4046581"/>
            <a:ext cx="9840184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到天上和小鸟做游戏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635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53711"/>
            <a:ext cx="109125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一、阅读选段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从那天起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我一有空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便来到渡口边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站在枫树下看望我的喜鹊弟弟。喜鹊弟弟长得真快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好极了。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我看见喜鹊阿姨站在窝边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一会儿教喜鹊弟弟唱歌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一会儿教他们做游戏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一会儿教他们学自己发明的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拼音字母</a:t>
            </a:r>
            <a:r>
              <a:rPr lang="en-US" altLang="zh-CN" sz="3600" u="sng" smtClean="0">
                <a:latin typeface="方正仿宋_GBK"/>
                <a:ea typeface="方正楷体_GBK"/>
                <a:cs typeface="Times New Roman"/>
              </a:rPr>
              <a:t>……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460</Words>
  <Application>Microsoft Office PowerPoint</Application>
  <PresentationFormat>自定义</PresentationFormat>
  <Paragraphs>136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华文宋体</vt:lpstr>
      <vt:lpstr>汉仪雅酷黑 95W</vt:lpstr>
      <vt:lpstr>微软雅黑</vt:lpstr>
      <vt:lpstr>NEU-HZ</vt:lpstr>
      <vt:lpstr>方正楷体_GBK</vt:lpstr>
      <vt:lpstr>NEU-BZ</vt:lpstr>
      <vt:lpstr>方正黑体_GBK</vt:lpstr>
      <vt:lpstr>方正大标宋_GBK</vt:lpstr>
      <vt:lpstr>Wingdings</vt:lpstr>
      <vt:lpstr>方正大标宋简体</vt:lpstr>
      <vt:lpstr>方正小标宋_GBK</vt:lpstr>
      <vt:lpstr>方正仿宋_GBK</vt:lpstr>
      <vt:lpstr>NEU-XT</vt:lpstr>
      <vt:lpstr>楷体</vt:lpstr>
      <vt:lpstr>Times New Roman</vt:lpstr>
      <vt:lpstr>Calibri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2026-03-10T06:50:29Z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