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8" r:id="rId8"/>
    <p:sldId id="525" r:id="rId9"/>
    <p:sldId id="529" r:id="rId10"/>
    <p:sldId id="530" r:id="rId11"/>
    <p:sldId id="498" r:id="rId12"/>
    <p:sldId id="526" r:id="rId13"/>
    <p:sldId id="522" r:id="rId14"/>
    <p:sldId id="427" r:id="rId15"/>
  </p:sldIdLst>
  <p:sldSz cx="12192000" cy="6858000"/>
  <p:notesSz cx="6858000" cy="9144000"/>
  <p:embeddedFontLst>
    <p:embeddedFont>
      <p:font typeface="方正宋黑_GBK" pitchFamily="65" charset="-122"/>
      <p:regular r:id="rId16"/>
    </p:embeddedFont>
    <p:embeddedFont>
      <p:font typeface="方正大标宋简体" charset="-122"/>
      <p:regular r:id="rId17"/>
    </p:embeddedFont>
    <p:embeddedFont>
      <p:font typeface="华文宋体" pitchFamily="2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方正楷体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仿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NEU-BZ" pitchFamily="2" charset="-122"/>
      <p:regular r:id="rId30"/>
      <p:bold r:id="rId31"/>
      <p:italic r:id="rId32"/>
      <p:boldItalic r:id="rId33"/>
    </p:embeddedFont>
    <p:embeddedFont>
      <p:font typeface="方正小标宋_GBK" pitchFamily="65" charset="-122"/>
      <p:regular r:id="rId34"/>
    </p:embeddedFont>
    <p:embeddedFont>
      <p:font typeface="方正黑体_GBK" pitchFamily="65" charset="-122"/>
      <p:regular r:id="rId35"/>
    </p:embeddedFont>
    <p:embeddedFont>
      <p:font typeface="方正大标宋_GBK" pitchFamily="65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　古诗二首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118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我知道这首诗描写的是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填写季节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我是从诗中的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这句诗看出来的。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描写人物活动的诗句是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诗中的人物是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活动是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时间是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4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后两句诗中的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字体现了儿童的天真活泼和对春日乐趣的热切向往。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6096000" y="8771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2366" y="165001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草长莺飞二月天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959" y="2381984"/>
            <a:ext cx="10765956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散学归来早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忙趁东风放纸鸢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14981" y="33344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81592" y="333443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放风筝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2338" y="41886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放学后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00526" y="49827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9811" y="49827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378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824062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一、下列诗句不是描写春天的一项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A.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好雨知时节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当春乃发生。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B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迟日江山丽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春风花草香。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C.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空山新雨后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天气晚来秋。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D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春眠不觉晓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处处闻啼鸟。</a:t>
            </a:r>
          </a:p>
        </p:txBody>
      </p:sp>
      <p:sp>
        <p:nvSpPr>
          <p:cNvPr id="6" name="矩形 5"/>
          <p:cNvSpPr/>
          <p:nvPr/>
        </p:nvSpPr>
        <p:spPr>
          <a:xfrm>
            <a:off x="8327491" y="19868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2373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二、诗配画。把诗句补充完整</a:t>
            </a:r>
            <a:r>
              <a:rPr lang="en-US" altLang="zh-CN" sz="3600" spc="-15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并配上恰当的图画</a:t>
            </a:r>
            <a:r>
              <a:rPr lang="en-US" altLang="zh-CN" sz="3600" spc="-15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 spc="-15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 spc="-15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不知细叶谁裁出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忙趁东风放纸鸢。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3812890"/>
            <a:ext cx="10847120" cy="16013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15980" y="1686109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二月春风似剪刀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75817" y="18381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1663" y="2509319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儿童散学归来早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1237" y="26366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三、收集描写有关春天的四字词和诗句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记一记。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词语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春暖花开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诗句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 .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214063" y="16620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万物复苏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9789" y="1523545"/>
            <a:ext cx="203132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鸟语花香</a:t>
            </a:r>
            <a:endParaRPr lang="zh-CN" altLang="zh-CN" sz="3600" b="1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2043" y="2374683"/>
            <a:ext cx="5368777" cy="831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春眠不觉晓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处处闻啼鸟。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68197"/>
            <a:ext cx="10896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一、拼一拼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9819" y="2109251"/>
            <a:ext cx="10431625" cy="4608864"/>
            <a:chOff x="699819" y="2109251"/>
            <a:chExt cx="10431625" cy="460886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59" b="50000"/>
            <a:stretch/>
          </p:blipFill>
          <p:spPr bwMode="auto">
            <a:xfrm>
              <a:off x="899224" y="2109251"/>
              <a:ext cx="10232219" cy="16176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641" b="50000"/>
            <a:stretch/>
          </p:blipFill>
          <p:spPr bwMode="auto">
            <a:xfrm>
              <a:off x="699819" y="3642895"/>
              <a:ext cx="2779096" cy="16176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185" r="41185"/>
            <a:stretch/>
          </p:blipFill>
          <p:spPr bwMode="auto">
            <a:xfrm>
              <a:off x="3478916" y="3624233"/>
              <a:ext cx="7652528" cy="1546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101" t="52185" r="8977"/>
            <a:stretch/>
          </p:blipFill>
          <p:spPr bwMode="auto">
            <a:xfrm>
              <a:off x="774463" y="5171174"/>
              <a:ext cx="4153454" cy="1546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2652738" y="2621403"/>
            <a:ext cx="1077362" cy="1088889"/>
          </a:xfrm>
          <a:prstGeom prst="rect">
            <a:avLst/>
          </a:prstGeom>
        </p:spPr>
      </p:pic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53103"/>
              </p:ext>
            </p:extLst>
          </p:nvPr>
        </p:nvGraphicFramePr>
        <p:xfrm>
          <a:off x="2680231" y="2669954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诗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8396470" y="2637234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346844"/>
              </p:ext>
            </p:extLst>
          </p:nvPr>
        </p:nvGraphicFramePr>
        <p:xfrm>
          <a:off x="8423963" y="26872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620740" y="4187460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454571"/>
              </p:ext>
            </p:extLst>
          </p:nvPr>
        </p:nvGraphicFramePr>
        <p:xfrm>
          <a:off x="648233" y="423751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3442091" y="4126100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461061"/>
              </p:ext>
            </p:extLst>
          </p:nvPr>
        </p:nvGraphicFramePr>
        <p:xfrm>
          <a:off x="3469584" y="41761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7687124" y="4161528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211823"/>
              </p:ext>
            </p:extLst>
          </p:nvPr>
        </p:nvGraphicFramePr>
        <p:xfrm>
          <a:off x="7714617" y="421158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2550597" y="5639683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86692"/>
              </p:ext>
            </p:extLst>
          </p:nvPr>
        </p:nvGraphicFramePr>
        <p:xfrm>
          <a:off x="2578090" y="568973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1094"/>
            <a:ext cx="11092982" cy="5909310"/>
            <a:chOff x="505460" y="861094"/>
            <a:chExt cx="11092982" cy="5909310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11092982" cy="5909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二、根据要求选择正确答案。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填序号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二月春风似剪刀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中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似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的意思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是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       )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。　　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endPara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①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好像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②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似乎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忙趁东风放纸鸢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中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纸鸢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指的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是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       )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。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endPara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①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一种鸟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②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风筝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万条垂下绿丝绦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中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绿丝绦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指的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是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       )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。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endPara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①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绿丝带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②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柳条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2915372" y="206699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56">
              <a:extLst>
                <a:ext uri="{FF2B5EF4-FFF2-40B4-BE49-F238E27FC236}">
                  <a16:creationId xmlns:a16="http://schemas.microsoft.com/office/drawing/2014/main" xmlns="" id="{EBE011FA-F604-F333-D096-CAFF64B80BC7}"/>
                </a:ext>
              </a:extLst>
            </p:cNvPr>
            <p:cNvSpPr txBox="1"/>
            <p:nvPr/>
          </p:nvSpPr>
          <p:spPr>
            <a:xfrm>
              <a:off x="2899507" y="5409564"/>
              <a:ext cx="2477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094929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4929" y="34925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64160" y="51241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29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二、根据要求选择正确答案。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本课的两首诗都写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描写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季的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景色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柳树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5620" y="18305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31023" y="18322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021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三、照例子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柳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杨柳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桃红柳绿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　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归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1423" y="33808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祝贺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0769" y="33705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可喜可贺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1423" y="4453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归来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2806" y="448946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早出晚归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1423" y="55602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吹拂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20769" y="556027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春风拂面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四、补充诗句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成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绿丝绦。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裁出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咏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意思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咏柳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就是赞美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《咏柳》中运用许多巧妙的比喻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如把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柳树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比作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柳枝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比作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春风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比作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583613" y="16740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碧玉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2551" y="168779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一树高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4916" y="16740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万条垂下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7997" y="253338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不知细叶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3682" y="249728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二月春风似剪刀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1800" y="33521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赞美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13213" y="33658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柳树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4273" y="49586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碧玉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33654" y="495869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绿丝绦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13213" y="49586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剪刀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四、补充诗句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成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绿丝绦。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裁出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柳树细细的叶子是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裁出来的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我觉得它还裁出了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裁出了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它真是一把神奇的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剪刀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!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583613" y="16740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碧玉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2551" y="168779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一树高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4916" y="16740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万条垂下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7997" y="253338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不知细叶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3682" y="249728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二月春风似剪刀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6548" y="33521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二月春风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35223" y="415258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红红的花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42495" y="416798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碧绿的小草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39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.jpeg"/>
          <p:cNvPicPr/>
          <p:nvPr/>
        </p:nvPicPr>
        <p:blipFill rotWithShape="1">
          <a:blip r:embed="rId5"/>
          <a:srcRect l="5680" t="3338" b="11684"/>
          <a:stretch/>
        </p:blipFill>
        <p:spPr>
          <a:xfrm>
            <a:off x="8951495" y="1552071"/>
            <a:ext cx="2797442" cy="2851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56118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五、欣赏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诗情画意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绘画展的优秀作品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【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给画题名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】 江南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季节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景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图</a:t>
            </a:r>
          </a:p>
        </p:txBody>
      </p:sp>
      <p:sp>
        <p:nvSpPr>
          <p:cNvPr id="6" name="矩形 5"/>
          <p:cNvSpPr/>
          <p:nvPr/>
        </p:nvSpPr>
        <p:spPr>
          <a:xfrm>
            <a:off x="5126503" y="17101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118"/>
            <a:ext cx="111772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五、欣赏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诗情画意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绘画展的优秀作品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【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给画配诗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】 先把下列诗句补充完整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再按要求完成后面练习。</a:t>
            </a:r>
          </a:p>
          <a:p>
            <a:pPr indent="3603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莺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拂堤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杨柳醉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indent="3603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忙趁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放纸鸢。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古诗的前两句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描写了哪些景物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在诗中用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画出。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265873" y="32742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草长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0359" y="32742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二月天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35696" y="32742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春烟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0953" y="416461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儿童散学归来早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22676" y="416461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东风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337227" y="334770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008216" y="352416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986659" y="352416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500004" y="3477128"/>
            <a:ext cx="930668" cy="638749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9324360" y="3258237"/>
            <a:ext cx="930668" cy="638749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90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442</Words>
  <Application>Microsoft Office PowerPoint</Application>
  <PresentationFormat>自定义</PresentationFormat>
  <Paragraphs>146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方正宋黑_GBK</vt:lpstr>
      <vt:lpstr>Wingdings</vt:lpstr>
      <vt:lpstr>方正大标宋简体</vt:lpstr>
      <vt:lpstr>Times New Roman</vt:lpstr>
      <vt:lpstr>华文宋体</vt:lpstr>
      <vt:lpstr>汉仪雅酷黑 95W</vt:lpstr>
      <vt:lpstr>NEU-HZ</vt:lpstr>
      <vt:lpstr>方正楷体_GBK</vt:lpstr>
      <vt:lpstr>微软雅黑</vt:lpstr>
      <vt:lpstr>方正仿宋_GBK</vt:lpstr>
      <vt:lpstr>方正隶变_GBK</vt:lpstr>
      <vt:lpstr>Calibri</vt:lpstr>
      <vt:lpstr>NEU-BZ</vt:lpstr>
      <vt:lpstr>方正小标宋_GBK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2026-02-27T09:03:26Z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