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498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华文宋体" pitchFamily="2" charset="-122"/>
      <p:regular r:id="rId16"/>
    </p:embeddedFont>
    <p:embeddedFont>
      <p:font typeface="方正大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NEU-B6" pitchFamily="18" charset="-122"/>
      <p:regular r:id="rId22"/>
      <p:italic r:id="rId23"/>
    </p:embeddedFont>
    <p:embeddedFont>
      <p:font typeface="NEU-XT" pitchFamily="18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大标宋简体" charset="-122"/>
      <p:regular r:id="rId31"/>
    </p:embeddedFont>
    <p:embeddedFont>
      <p:font typeface="NEU-HZ" pitchFamily="2" charset="-122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３“贝”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的故事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14528"/>
            <a:ext cx="5075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8" b="50000"/>
          <a:stretch/>
        </p:blipFill>
        <p:spPr bwMode="auto">
          <a:xfrm>
            <a:off x="470704" y="2025064"/>
            <a:ext cx="11108586" cy="170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83" b="50000"/>
          <a:stretch/>
        </p:blipFill>
        <p:spPr bwMode="auto">
          <a:xfrm>
            <a:off x="326848" y="3590485"/>
            <a:ext cx="3321394" cy="170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38" r="46461"/>
          <a:stretch/>
        </p:blipFill>
        <p:spPr bwMode="auto">
          <a:xfrm>
            <a:off x="3648242" y="3590485"/>
            <a:ext cx="7725774" cy="159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0" t="53238" r="30195"/>
          <a:stretch/>
        </p:blipFill>
        <p:spPr bwMode="auto">
          <a:xfrm>
            <a:off x="615635" y="5199094"/>
            <a:ext cx="2347114" cy="159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471519" y="2574080"/>
            <a:ext cx="1077362" cy="1088889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09552"/>
              </p:ext>
            </p:extLst>
          </p:nvPr>
        </p:nvGraphicFramePr>
        <p:xfrm>
          <a:off x="3499012" y="262263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4665027" y="2574080"/>
            <a:ext cx="1077362" cy="1088889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951486"/>
              </p:ext>
            </p:extLst>
          </p:nvPr>
        </p:nvGraphicFramePr>
        <p:xfrm>
          <a:off x="4692520" y="262263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与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6531594" y="2574080"/>
            <a:ext cx="1077362" cy="1088889"/>
          </a:xfrm>
          <a:prstGeom prst="rect">
            <a:avLst/>
          </a:prstGeom>
        </p:spPr>
      </p:pic>
      <p:graphicFrame>
        <p:nvGraphicFramePr>
          <p:cNvPr id="17" name="表格 16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84400"/>
              </p:ext>
            </p:extLst>
          </p:nvPr>
        </p:nvGraphicFramePr>
        <p:xfrm>
          <a:off x="6559087" y="262263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骨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477967" y="4117757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351427"/>
              </p:ext>
            </p:extLst>
          </p:nvPr>
        </p:nvGraphicFramePr>
        <p:xfrm>
          <a:off x="505460" y="416780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804992" y="4117644"/>
            <a:ext cx="1077362" cy="1088889"/>
          </a:xfrm>
          <a:prstGeom prst="rect">
            <a:avLst/>
          </a:prstGeom>
        </p:spPr>
      </p:pic>
      <p:graphicFrame>
        <p:nvGraphicFramePr>
          <p:cNvPr id="25" name="表格 24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295731"/>
              </p:ext>
            </p:extLst>
          </p:nvPr>
        </p:nvGraphicFramePr>
        <p:xfrm>
          <a:off x="3832485" y="416619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品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311895" y="4116143"/>
            <a:ext cx="1077362" cy="1088889"/>
          </a:xfrm>
          <a:prstGeom prst="rect">
            <a:avLst/>
          </a:prstGeom>
        </p:spPr>
      </p:pic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199114"/>
              </p:ext>
            </p:extLst>
          </p:nvPr>
        </p:nvGraphicFramePr>
        <p:xfrm>
          <a:off x="10339388" y="416469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579089" y="5684955"/>
            <a:ext cx="1077362" cy="1088889"/>
          </a:xfrm>
          <a:prstGeom prst="rect">
            <a:avLst/>
          </a:prstGeom>
        </p:spPr>
      </p:pic>
      <p:graphicFrame>
        <p:nvGraphicFramePr>
          <p:cNvPr id="29" name="表格 28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558593"/>
              </p:ext>
            </p:extLst>
          </p:nvPr>
        </p:nvGraphicFramePr>
        <p:xfrm>
          <a:off x="606582" y="573350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财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388"/>
            <a:ext cx="11490025" cy="3557942"/>
            <a:chOff x="505459" y="868388"/>
            <a:chExt cx="11490025" cy="3557942"/>
          </a:xfrm>
        </p:grpSpPr>
        <p:sp>
          <p:nvSpPr>
            <p:cNvPr id="3" name="矩形 2"/>
            <p:cNvSpPr/>
            <p:nvPr/>
          </p:nvSpPr>
          <p:spPr>
            <a:xfrm>
              <a:off x="505459" y="868388"/>
              <a:ext cx="11490025" cy="325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给加点字选择正确的读音。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牛骨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ɡǔ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ɡū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B6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NEU-B6"/>
                  <a:ea typeface="方正楷体_GBK"/>
                  <a:cs typeface="Times New Roman"/>
                </a:rPr>
                <a:t>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漂浮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iāo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piào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)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地壳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(q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i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ào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k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é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/>
              </a:r>
              <a:br>
                <a:rPr lang="en-US" altLang="zh-CN" sz="3600">
                  <a:latin typeface="Calibri"/>
                  <a:ea typeface="方正楷体_GBK"/>
                  <a:cs typeface="Times New Roman"/>
                </a:rPr>
              </a:b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花骨朵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ɡ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ǔ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ɡū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)</a:t>
              </a:r>
              <a:r>
                <a:rPr lang="zh-CN" altLang="zh-CN" sz="3600" smtClean="0">
                  <a:latin typeface="NEU-B6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NEU-B6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漂亮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(p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i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āo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piào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)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贝壳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q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ià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ké)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71332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60780" y="377999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42592" y="267311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42592" y="376384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546151" y="267311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606305" y="377175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66568" y="24764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82650" y="35829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655160" y="24523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68849" y="35588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35849" y="24523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589721" y="35769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40654" y="772131"/>
            <a:ext cx="11310692" cy="5078313"/>
            <a:chOff x="440654" y="772131"/>
            <a:chExt cx="11310692" cy="5078313"/>
          </a:xfrm>
        </p:grpSpPr>
        <p:sp>
          <p:nvSpPr>
            <p:cNvPr id="3" name="矩形 2"/>
            <p:cNvSpPr/>
            <p:nvPr/>
          </p:nvSpPr>
          <p:spPr>
            <a:xfrm>
              <a:off x="505459" y="772131"/>
              <a:ext cx="11006455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三、看图选一选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填序号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再填一填。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①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铜钱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　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②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玉环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　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③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铜镜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　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④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珍珠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sz="3600">
                <a:latin typeface="Calibri"/>
                <a:ea typeface="方正楷体_GBK"/>
                <a:cs typeface="Times New Roman"/>
              </a:endParaRPr>
            </a:p>
            <a:p>
              <a:pPr indent="722313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带</a:t>
              </a:r>
              <a:r>
                <a:rPr lang="en-US" altLang="zh-CN" sz="3600" smtClean="0">
                  <a:latin typeface="NEU-BZ"/>
                  <a:ea typeface="方正楷体_GBK"/>
                  <a:cs typeface="Times New Roman"/>
                </a:rPr>
                <a:t>“    ”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的字多与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金属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玉石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有关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用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钅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作偏旁的字多与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金属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玉石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有关。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pic>
          <p:nvPicPr>
            <p:cNvPr id="8" name="image73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40654" y="2529639"/>
              <a:ext cx="11310692" cy="1197147"/>
            </a:xfrm>
            <a:prstGeom prst="rect">
              <a:avLst/>
            </a:prstGeom>
          </p:spPr>
        </p:pic>
        <p:pic>
          <p:nvPicPr>
            <p:cNvPr id="9" name="image74.jpe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114563" y="4349582"/>
              <a:ext cx="233818" cy="35176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908306" y="3141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74213" y="31282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21949" y="31282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93750" y="31058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00691" y="40550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46693" y="49346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古时候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人们觉得贝壳很漂亮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很珍贵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喜欢把它们当作饰品戴在身上。而且贝壳可以随身携带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不容易损坏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于是古人还把贝壳当作钱币。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在文段中找出下面词语的近义词。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好看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宝贵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喜爱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4560" y="51752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漂亮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8886" y="51752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珍贵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77118" y="51752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古时候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人们觉得贝壳很漂亮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很珍贵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喜欢把它们当作饰品戴在身上。而且贝壳可以随身携带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不容易损坏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于是古人还把贝壳当作钱币。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古人把贝壳当作饰品是因为贝壳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6085" y="417664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很漂亮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041" y="50308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很珍贵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297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古时候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人们觉得贝壳很漂亮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很珍贵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喜欢把它们当作饰品戴在身上。而且贝壳可以随身携带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不容易损坏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于是古人还把贝壳当作钱币。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第二句话中古人把贝壳当作钱币的主要原因是什么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219651" y="5413121"/>
            <a:ext cx="769997" cy="128789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6220" b="23773"/>
          <a:stretch/>
        </p:blipFill>
        <p:spPr bwMode="auto">
          <a:xfrm>
            <a:off x="4280738" y="3360605"/>
            <a:ext cx="6992851" cy="23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982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681" y="1752419"/>
            <a:ext cx="7827784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猜一猜图中是什么字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并填一填。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770271"/>
            <a:ext cx="11308181" cy="1317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527172" y="2882942"/>
            <a:ext cx="1077362" cy="1088889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868943"/>
              </p:ext>
            </p:extLst>
          </p:nvPr>
        </p:nvGraphicFramePr>
        <p:xfrm>
          <a:off x="1554665" y="293149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牛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4603245" y="2918003"/>
            <a:ext cx="1077362" cy="1088889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35777"/>
              </p:ext>
            </p:extLst>
          </p:nvPr>
        </p:nvGraphicFramePr>
        <p:xfrm>
          <a:off x="4630738" y="296655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骨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7691350" y="2916389"/>
            <a:ext cx="1077362" cy="1088889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93752"/>
              </p:ext>
            </p:extLst>
          </p:nvPr>
        </p:nvGraphicFramePr>
        <p:xfrm>
          <a:off x="7718843" y="296494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马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736279" y="2881328"/>
            <a:ext cx="1077362" cy="1088889"/>
          </a:xfrm>
          <a:prstGeom prst="rect">
            <a:avLst/>
          </a:prstGeom>
        </p:spPr>
      </p:pic>
      <p:graphicFrame>
        <p:nvGraphicFramePr>
          <p:cNvPr id="17" name="表格 16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96492"/>
              </p:ext>
            </p:extLst>
          </p:nvPr>
        </p:nvGraphicFramePr>
        <p:xfrm>
          <a:off x="10763772" y="292987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339</Words>
  <Application>Microsoft Office PowerPoint</Application>
  <PresentationFormat>自定义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Calibri</vt:lpstr>
      <vt:lpstr>方正仿宋_GBK</vt:lpstr>
      <vt:lpstr>华文宋体</vt:lpstr>
      <vt:lpstr>汉仪雅酷黑 95W</vt:lpstr>
      <vt:lpstr>方正大标宋_GBK</vt:lpstr>
      <vt:lpstr>方正隶变_GBK</vt:lpstr>
      <vt:lpstr>楷体</vt:lpstr>
      <vt:lpstr>方正楷体_GBK</vt:lpstr>
      <vt:lpstr>Wingdings</vt:lpstr>
      <vt:lpstr>Times New Roman</vt:lpstr>
      <vt:lpstr>方正小标宋_GBK</vt:lpstr>
      <vt:lpstr>方正黑体_GBK</vt:lpstr>
      <vt:lpstr>NEU-B6</vt:lpstr>
      <vt:lpstr>NEU-XT</vt:lpstr>
      <vt:lpstr>微软雅黑</vt:lpstr>
      <vt:lpstr>NEU-BZ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2026-03-10T00:48:40Z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