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8" r:id="rId8"/>
    <p:sldId id="525" r:id="rId9"/>
    <p:sldId id="526" r:id="rId10"/>
    <p:sldId id="530" r:id="rId11"/>
    <p:sldId id="532" r:id="rId12"/>
    <p:sldId id="531" r:id="rId13"/>
    <p:sldId id="529" r:id="rId14"/>
    <p:sldId id="533" r:id="rId15"/>
    <p:sldId id="534" r:id="rId16"/>
    <p:sldId id="427" r:id="rId17"/>
  </p:sldIdLst>
  <p:sldSz cx="12192000" cy="6858000"/>
  <p:notesSz cx="6858000" cy="9144000"/>
  <p:embeddedFontLst>
    <p:embeddedFont>
      <p:font typeface="方正楷体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方正隶变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大标宋简体" charset="-122"/>
      <p:regular r:id="rId29"/>
    </p:embeddedFont>
    <p:embeddedFont>
      <p:font typeface="NEU-BZ" pitchFamily="2" charset="-122"/>
      <p:regular r:id="rId30"/>
      <p:bold r:id="rId31"/>
      <p:italic r:id="rId32"/>
      <p:boldItalic r:id="rId33"/>
    </p:embeddedFont>
    <p:embeddedFont>
      <p:font typeface="微软雅黑" pitchFamily="34" charset="-122"/>
      <p:regular r:id="rId34"/>
      <p:bold r:id="rId35"/>
    </p:embeddedFont>
    <p:embeddedFont>
      <p:font typeface="方正书宋_GBK" pitchFamily="65" charset="-122"/>
      <p:regular r:id="rId36"/>
    </p:embeddedFont>
    <p:embeddedFont>
      <p:font typeface="方正大标宋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8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8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125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七、二年级正在开展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传统文化我知道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活动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一起来看看吧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!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下面的节日中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不属于我国传统节日的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清明节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乞巧节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元宵节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劳动节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5954" y="264863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381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1259"/>
            <a:ext cx="112253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小丽准备了几张十二生肖卡片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请你补充完整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再排序。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辰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丑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未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马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按十二生肖的顺序排列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2148660"/>
            <a:ext cx="2201646" cy="79422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6254" y="2275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5929" y="22756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7571" y="2275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92171" y="22893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42073" y="321411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②①④③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5122" y="2151688"/>
            <a:ext cx="2201646" cy="79422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44785" y="2135510"/>
            <a:ext cx="2201646" cy="79422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14513" y="2215429"/>
            <a:ext cx="2201646" cy="79422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530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1259"/>
            <a:ext cx="112614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按时间顺序排列下面的节日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再根据要求写一写。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重阳节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清明节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元宵节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端午节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春节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中秋节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我的排列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喜欢过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在这一天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我们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怎么过节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1345" y="3159841"/>
            <a:ext cx="2954655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⑤③②④⑥①</a:t>
            </a:r>
            <a:endParaRPr lang="zh-CN" altLang="zh-CN" sz="360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2548" y="41886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69631" y="416630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会吃月饼、赏月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097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八、看图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把下面的对话补充完整。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老师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你们长大后想做什么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小东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我想做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因为可以救助别人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帮助病人减轻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痛苦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872195"/>
            <a:ext cx="11242414" cy="16530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24444" y="47541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医生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381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八、看图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把下面的对话补充完整。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书宋_GBK"/>
                <a:cs typeface="Times New Roman"/>
              </a:rPr>
              <a:t>明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我想做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因为可以教导学生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帮助学生健康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成长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872195"/>
            <a:ext cx="11242414" cy="16530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84602" y="38999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教师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05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八、看图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把下面的对话补充完整。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书宋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书宋_GBK"/>
                <a:cs typeface="Times New Roman"/>
              </a:rPr>
              <a:t>刚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我想做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因为可以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872195"/>
            <a:ext cx="11242414" cy="16530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74085" y="38878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宇航员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6865" y="3887887"/>
            <a:ext cx="9729814" cy="1500574"/>
            <a:chOff x="956865" y="3887887"/>
            <a:chExt cx="9729814" cy="1500574"/>
          </a:xfrm>
        </p:grpSpPr>
        <p:sp>
          <p:nvSpPr>
            <p:cNvPr id="9" name="矩形 8"/>
            <p:cNvSpPr/>
            <p:nvPr/>
          </p:nvSpPr>
          <p:spPr>
            <a:xfrm>
              <a:off x="7626226" y="3887887"/>
              <a:ext cx="306045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飞上太空</a:t>
              </a:r>
              <a:r>
                <a:rPr lang="en-US" altLang="zh-CN" sz="3600" b="1">
                  <a:solidFill>
                    <a:srgbClr val="E72582"/>
                  </a:solidFill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探索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56865" y="4742130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宇宙的奥秘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583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0823" y="665437"/>
            <a:ext cx="110910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一、连一连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再选词填空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①</a:t>
            </a:r>
            <a:r>
              <a:rPr lang="zh-CN" altLang="en-US" sz="3600" spc="-150" smtClean="0">
                <a:latin typeface="Calibri"/>
                <a:ea typeface="方正楷体_GBK"/>
                <a:cs typeface="Times New Roman"/>
              </a:rPr>
              <a:t>脆生生       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②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香喷喷 </a:t>
            </a:r>
            <a:r>
              <a:rPr lang="zh-CN" altLang="en-US" sz="3600" spc="-15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③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辣乎乎   </a:t>
            </a:r>
            <a:r>
              <a:rPr lang="zh-CN" altLang="en-US" sz="3600" spc="-15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④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甜津津 </a:t>
            </a:r>
            <a:r>
              <a:rPr lang="zh-CN" altLang="en-US" sz="3600" spc="-15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en-US" sz="3600" spc="-150">
                <a:latin typeface="Calibri"/>
                <a:ea typeface="方正楷体_GBK"/>
                <a:cs typeface="Times New Roman"/>
              </a:rPr>
              <a:t>⑤酸溜溜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晚餐真丰富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的烤鸭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的凉拌青瓜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的辣椒炒牛肉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的饭后水果西瓜。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94.jpeg"/>
          <p:cNvPicPr/>
          <p:nvPr/>
        </p:nvPicPr>
        <p:blipFill rotWithShape="1">
          <a:blip r:embed="rId4"/>
          <a:srcRect b="50000"/>
          <a:stretch/>
        </p:blipFill>
        <p:spPr>
          <a:xfrm>
            <a:off x="362749" y="1644382"/>
            <a:ext cx="11291876" cy="136154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74272" y="2844191"/>
            <a:ext cx="4192096" cy="10420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780128" y="2646039"/>
            <a:ext cx="4449472" cy="12401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2646039"/>
            <a:ext cx="4166937" cy="12401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030579" y="2907995"/>
            <a:ext cx="4345612" cy="9782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774272" y="2844191"/>
            <a:ext cx="8995646" cy="10420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449360" y="46939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06434" y="46939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6705" y="57166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14121" y="56943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411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二、请按照顺序默写生肖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子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寅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辰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申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戍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亥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我的生肖是属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 2025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是蛇年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那么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2026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年是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年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9634" y="23598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0466" y="23598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9266" y="23615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6034" y="23632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44834" y="23598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3540" y="35028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9634" y="35028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0465" y="3478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9108" y="3480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16033" y="3478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44833" y="3478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8413" y="44293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39107" y="55001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消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元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削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云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陪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赔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倍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数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364" y="1852455"/>
            <a:ext cx="1726012" cy="157654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9101" y="4242728"/>
            <a:ext cx="1726012" cy="157654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7624" y="18541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7550" y="18919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3402" y="27603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91771" y="27603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3402" y="4384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4384" y="4384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3401" y="52909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19165" y="5290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抄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布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架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菜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书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endParaRPr lang="zh-CN" altLang="en-US" sz="3600"/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抱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吃</a:t>
            </a:r>
            <a:r>
              <a:rPr lang="en-US" altLang="zh-CN" sz="3600" smtClean="0">
                <a:latin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火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气</a:t>
            </a:r>
            <a:r>
              <a:rPr lang="en-US" altLang="zh-CN" sz="3600" smtClean="0">
                <a:latin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住</a:t>
            </a:r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469364" y="1852455"/>
            <a:ext cx="1726012" cy="157654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2060" y="4206634"/>
            <a:ext cx="1726012" cy="157654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5276" y="18524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9165" y="18524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5275" y="27603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19164" y="27380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55558" y="43502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19163" y="4351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55557" y="51403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19162" y="52909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23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四、分一分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烤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恋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烧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蒸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怒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慌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842" y="2828835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     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灬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的字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多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与</a:t>
            </a:r>
            <a:endParaRPr lang="en-US" altLang="zh-CN" sz="36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有关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8142" y="510138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心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的字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多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与</a:t>
            </a:r>
            <a:endParaRPr lang="en-US" altLang="zh-CN" sz="36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有关。</a:t>
            </a:r>
            <a:endParaRPr lang="zh-CN" altLang="en-US"/>
          </a:p>
        </p:txBody>
      </p:sp>
      <p:pic>
        <p:nvPicPr>
          <p:cNvPr id="9" name="image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77697" y="2864653"/>
            <a:ext cx="364523" cy="4564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7508" y="2703593"/>
            <a:ext cx="5819039" cy="144730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7507" y="4977902"/>
            <a:ext cx="5819039" cy="144730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96705" y="25414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3697" y="25431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6705" y="34272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3697" y="34272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72834" y="32987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85141" y="47782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3696" y="47678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61076" y="56192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53695" y="56192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9789" y="556081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心理、情感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四、分一分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烤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剑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分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割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恋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刺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 .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切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5914" y="28288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带有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的字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多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与</a:t>
            </a:r>
            <a:endParaRPr lang="en-US" altLang="zh-CN" sz="36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有关。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7508" y="2703593"/>
            <a:ext cx="5819039" cy="144730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6705" y="25692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9792" y="2505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5141" y="33828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45413" y="34272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5702" y="324133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刀或切割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10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05460" y="880965"/>
            <a:ext cx="7348487" cy="3416320"/>
            <a:chOff x="505460" y="880965"/>
            <a:chExt cx="7348487" cy="3416320"/>
          </a:xfrm>
        </p:grpSpPr>
        <p:sp>
          <p:nvSpPr>
            <p:cNvPr id="3" name="矩形 2"/>
            <p:cNvSpPr/>
            <p:nvPr/>
          </p:nvSpPr>
          <p:spPr>
            <a:xfrm>
              <a:off x="505460" y="880965"/>
              <a:ext cx="7348487" cy="34163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五、用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NEU-BZ"/>
                  <a:ea typeface="方正楷体_GBK"/>
                  <a:cs typeface="Times New Roman"/>
                </a:rPr>
                <a:t>○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圈出下面汉字的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部首</a:t>
              </a:r>
              <a:r>
                <a:rPr lang="zh-CN" altLang="zh-CN" sz="3600" smtClean="0">
                  <a:latin typeface="Calibri"/>
                  <a:ea typeface="方正黑体_GBK"/>
                  <a:cs typeface="Times New Roman"/>
                </a:rPr>
                <a:t>。</a:t>
              </a:r>
              <a:endParaRPr lang="en-US" altLang="zh-CN" sz="3600" smtClean="0">
                <a:latin typeface="Calibri"/>
                <a:ea typeface="方正黑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尝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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云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田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程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王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敢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耳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攵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</p:txBody>
        </p:sp>
        <p:pic>
          <p:nvPicPr>
            <p:cNvPr id="8" name="image97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520198" y="2501107"/>
              <a:ext cx="472908" cy="314345"/>
            </a:xfrm>
            <a:prstGeom prst="rect">
              <a:avLst/>
            </a:prstGeom>
          </p:spPr>
        </p:pic>
        <p:pic>
          <p:nvPicPr>
            <p:cNvPr id="9" name="image98.jpeg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1329614" y="3590473"/>
              <a:ext cx="314345" cy="393627"/>
            </a:xfrm>
            <a:prstGeom prst="rect">
              <a:avLst/>
            </a:prstGeom>
          </p:spPr>
        </p:pic>
      </p:grp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286810" y="2432607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520198" y="249141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242145" y="3561614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495343" y="358254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576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六、选字填空。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煮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煎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烤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炸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炒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蒸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拌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炖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肉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串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水饺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牛排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油条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鸡汤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肉片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包子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凉菜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7097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3899" y="27114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87434" y="27130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4" y="3587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3899" y="35887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7434" y="3587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44019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53899" y="43537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⑦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470</Words>
  <Application>Microsoft Office PowerPoint</Application>
  <PresentationFormat>自定义</PresentationFormat>
  <Paragraphs>180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方正楷体_GBK</vt:lpstr>
      <vt:lpstr>方正仿宋_GBK</vt:lpstr>
      <vt:lpstr>方正小标宋_GBK</vt:lpstr>
      <vt:lpstr>方正黑体_GBK</vt:lpstr>
      <vt:lpstr>NEU-HZ</vt:lpstr>
      <vt:lpstr>方正隶变_GBK</vt:lpstr>
      <vt:lpstr>Times New Roman</vt:lpstr>
      <vt:lpstr>Calibri</vt:lpstr>
      <vt:lpstr>方正大标宋简体</vt:lpstr>
      <vt:lpstr>汉仪雅酷黑 95W</vt:lpstr>
      <vt:lpstr>NEU-BZ</vt:lpstr>
      <vt:lpstr>微软雅黑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2026-03-10T02:17:16Z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