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5" r:id="rId7"/>
    <p:sldId id="526" r:id="rId8"/>
    <p:sldId id="498" r:id="rId9"/>
    <p:sldId id="527" r:id="rId10"/>
    <p:sldId id="522" r:id="rId11"/>
    <p:sldId id="528" r:id="rId12"/>
    <p:sldId id="427" r:id="rId13"/>
  </p:sldIdLst>
  <p:sldSz cx="12192000" cy="6858000"/>
  <p:notesSz cx="6858000" cy="9144000"/>
  <p:embeddedFontLst>
    <p:embeddedFont>
      <p:font typeface="华文宋体" pitchFamily="2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NEU-HZ" pitchFamily="2" charset="-122"/>
      <p:regular r:id="rId17"/>
      <p:italic r:id="rId18"/>
    </p:embeddedFont>
    <p:embeddedFont>
      <p:font typeface="方正楷体_GBK" pitchFamily="65" charset="-122"/>
      <p:regular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方正黑体_GBK" pitchFamily="65" charset="-122"/>
      <p:regular r:id="rId24"/>
    </p:embeddedFont>
    <p:embeddedFont>
      <p:font typeface="方正大标宋_GBK" pitchFamily="65" charset="-122"/>
      <p:regular r:id="rId25"/>
    </p:embeddedFont>
    <p:embeddedFont>
      <p:font typeface="方正大标宋简体" charset="-122"/>
      <p:regular r:id="rId26"/>
    </p:embeddedFont>
    <p:embeddedFont>
      <p:font typeface="方正小标宋_GBK" pitchFamily="65" charset="-122"/>
      <p:regular r:id="rId27"/>
    </p:embeddedFont>
    <p:embeddedFont>
      <p:font typeface="方正仿宋_GBK" pitchFamily="65" charset="-122"/>
      <p:regular r:id="rId28"/>
    </p:embeddedFont>
    <p:embeddedFont>
      <p:font typeface="方正书宋_GBK" pitchFamily="65" charset="-122"/>
      <p:regular r:id="rId29"/>
    </p:embeddedFon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方正隶变_GBK" pitchFamily="65" charset="-122"/>
      <p:regular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font" Target="fonts/font2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font" Target="fonts/font20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font" Target="fonts/font19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语文园地四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557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八、发挥想象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续编故事。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用上下面的词语写一写小蚂蚁们的有趣经历。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早上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过了一会儿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到了下午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1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37543" y="2118777"/>
            <a:ext cx="11206771" cy="15997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299"/>
            <a:ext cx="11006455" cy="581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早上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小蚂蚁们在草地上玩耍时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发现了一只高跟鞋。聪明的小蚂蚁们想到了一个改造高跟鞋的办法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他们在鞋跟处搭起了一个梯子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沿着梯子爬上去就可以从上面滑下来了。过了一会儿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滑梯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改造成功了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小蚂蚁们高兴地玩起了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滑滑梯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。到了下午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天空下起了雨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小蚂蚁们赶紧躲到了鞋跟下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鞋子又成了他们的雨伞啦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!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13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44395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42" b="79323"/>
          <a:stretch/>
        </p:blipFill>
        <p:spPr bwMode="auto">
          <a:xfrm>
            <a:off x="722070" y="1404943"/>
            <a:ext cx="10309409" cy="49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32" r="42881"/>
          <a:stretch/>
        </p:blipFill>
        <p:spPr bwMode="auto">
          <a:xfrm>
            <a:off x="3554877" y="2992549"/>
            <a:ext cx="7364636" cy="531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722070" y="1922322"/>
            <a:ext cx="2092662" cy="1090390"/>
            <a:chOff x="1987734" y="1843323"/>
            <a:chExt cx="2092662" cy="1090390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651853"/>
              </p:ext>
            </p:extLst>
          </p:nvPr>
        </p:nvGraphicFramePr>
        <p:xfrm>
          <a:off x="749563" y="197237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3441218" y="1919207"/>
            <a:ext cx="2092662" cy="1090390"/>
            <a:chOff x="1987734" y="1843323"/>
            <a:chExt cx="2092662" cy="1090390"/>
          </a:xfrm>
        </p:grpSpPr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197308"/>
              </p:ext>
            </p:extLst>
          </p:nvPr>
        </p:nvGraphicFramePr>
        <p:xfrm>
          <a:off x="3468711" y="196925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灵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6299018" y="1926938"/>
            <a:ext cx="2092662" cy="1090390"/>
            <a:chOff x="1987734" y="1843323"/>
            <a:chExt cx="2092662" cy="1090390"/>
          </a:xfrm>
        </p:grpSpPr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821567"/>
              </p:ext>
            </p:extLst>
          </p:nvPr>
        </p:nvGraphicFramePr>
        <p:xfrm>
          <a:off x="6326511" y="197699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9102145" y="1923823"/>
            <a:ext cx="2092662" cy="1090390"/>
            <a:chOff x="1987734" y="1843323"/>
            <a:chExt cx="2092662" cy="1090390"/>
          </a:xfrm>
        </p:grpSpPr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762103"/>
              </p:ext>
            </p:extLst>
          </p:nvPr>
        </p:nvGraphicFramePr>
        <p:xfrm>
          <a:off x="9129638" y="197387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65" b="79323"/>
          <a:stretch/>
        </p:blipFill>
        <p:spPr bwMode="auto">
          <a:xfrm>
            <a:off x="974889" y="3009802"/>
            <a:ext cx="1371227" cy="49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725174" y="3511696"/>
            <a:ext cx="2092662" cy="1090390"/>
            <a:chOff x="1987734" y="1843323"/>
            <a:chExt cx="2092662" cy="1090390"/>
          </a:xfrm>
        </p:grpSpPr>
        <p:pic>
          <p:nvPicPr>
            <p:cNvPr id="32" name="图片 3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4" name="表格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354782"/>
              </p:ext>
            </p:extLst>
          </p:nvPr>
        </p:nvGraphicFramePr>
        <p:xfrm>
          <a:off x="752667" y="356174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5" name="组合 34"/>
          <p:cNvGrpSpPr/>
          <p:nvPr/>
        </p:nvGrpSpPr>
        <p:grpSpPr>
          <a:xfrm>
            <a:off x="3444322" y="3508581"/>
            <a:ext cx="2092662" cy="1090390"/>
            <a:chOff x="1987734" y="1843323"/>
            <a:chExt cx="2092662" cy="1090390"/>
          </a:xfrm>
        </p:grpSpPr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8" name="表格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678839"/>
              </p:ext>
            </p:extLst>
          </p:nvPr>
        </p:nvGraphicFramePr>
        <p:xfrm>
          <a:off x="3471815" y="355863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9" name="组合 38"/>
          <p:cNvGrpSpPr/>
          <p:nvPr/>
        </p:nvGrpSpPr>
        <p:grpSpPr>
          <a:xfrm>
            <a:off x="6302122" y="3516312"/>
            <a:ext cx="2092662" cy="1090390"/>
            <a:chOff x="1987734" y="1843323"/>
            <a:chExt cx="2092662" cy="1090390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2" name="表格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274560"/>
              </p:ext>
            </p:extLst>
          </p:nvPr>
        </p:nvGraphicFramePr>
        <p:xfrm>
          <a:off x="6329615" y="356636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结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3" name="组合 42"/>
          <p:cNvGrpSpPr/>
          <p:nvPr/>
        </p:nvGrpSpPr>
        <p:grpSpPr>
          <a:xfrm>
            <a:off x="9105249" y="3513197"/>
            <a:ext cx="2092662" cy="1090390"/>
            <a:chOff x="1987734" y="1843323"/>
            <a:chExt cx="2092662" cy="1090390"/>
          </a:xfrm>
        </p:grpSpPr>
        <p:pic>
          <p:nvPicPr>
            <p:cNvPr id="44" name="图片 4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6" name="表格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322568"/>
              </p:ext>
            </p:extLst>
          </p:nvPr>
        </p:nvGraphicFramePr>
        <p:xfrm>
          <a:off x="9132742" y="35632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30" t="77632" r="19110"/>
          <a:stretch/>
        </p:blipFill>
        <p:spPr bwMode="auto">
          <a:xfrm>
            <a:off x="878486" y="4691469"/>
            <a:ext cx="1954591" cy="531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740415" y="5221248"/>
            <a:ext cx="4131419" cy="1091891"/>
            <a:chOff x="364495" y="5261888"/>
            <a:chExt cx="4131419" cy="1091891"/>
          </a:xfrm>
        </p:grpSpPr>
        <p:grpSp>
          <p:nvGrpSpPr>
            <p:cNvPr id="48" name="组合 47"/>
            <p:cNvGrpSpPr/>
            <p:nvPr/>
          </p:nvGrpSpPr>
          <p:grpSpPr>
            <a:xfrm>
              <a:off x="364495" y="5263389"/>
              <a:ext cx="2092662" cy="1090390"/>
              <a:chOff x="1987734" y="1843323"/>
              <a:chExt cx="2092662" cy="1090390"/>
            </a:xfrm>
          </p:grpSpPr>
          <p:pic>
            <p:nvPicPr>
              <p:cNvPr id="49" name="图片 48">
                <a:extLst>
                  <a:ext uri="{FF2B5EF4-FFF2-40B4-BE49-F238E27FC236}">
                    <a16:creationId xmlns="" xmlns:a16="http://schemas.microsoft.com/office/drawing/2014/main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6422" t="5749" r="8370" b="5426"/>
              <a:stretch/>
            </p:blipFill>
            <p:spPr>
              <a:xfrm>
                <a:off x="1987734" y="1844824"/>
                <a:ext cx="1077362" cy="1088889"/>
              </a:xfrm>
              <a:prstGeom prst="rect">
                <a:avLst/>
              </a:prstGeom>
            </p:spPr>
          </p:pic>
          <p:pic>
            <p:nvPicPr>
              <p:cNvPr id="50" name="图片 49">
                <a:extLst>
                  <a:ext uri="{FF2B5EF4-FFF2-40B4-BE49-F238E27FC236}">
                    <a16:creationId xmlns="" xmlns:a16="http://schemas.microsoft.com/office/drawing/2014/main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10125" t="5749" r="8370" b="5426"/>
              <a:stretch/>
            </p:blipFill>
            <p:spPr>
              <a:xfrm>
                <a:off x="3049855" y="1843323"/>
                <a:ext cx="1030541" cy="1088889"/>
              </a:xfrm>
              <a:prstGeom prst="rect">
                <a:avLst/>
              </a:prstGeom>
            </p:spPr>
          </p:pic>
        </p:grpSp>
        <p:grpSp>
          <p:nvGrpSpPr>
            <p:cNvPr id="52" name="组合 51"/>
            <p:cNvGrpSpPr/>
            <p:nvPr/>
          </p:nvGrpSpPr>
          <p:grpSpPr>
            <a:xfrm>
              <a:off x="2421596" y="5261888"/>
              <a:ext cx="2074318" cy="1090390"/>
              <a:chOff x="2006078" y="1843323"/>
              <a:chExt cx="2074318" cy="1090390"/>
            </a:xfrm>
          </p:grpSpPr>
          <p:pic>
            <p:nvPicPr>
              <p:cNvPr id="53" name="图片 52">
                <a:extLst>
                  <a:ext uri="{FF2B5EF4-FFF2-40B4-BE49-F238E27FC236}">
                    <a16:creationId xmlns="" xmlns:a16="http://schemas.microsoft.com/office/drawing/2014/main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7873" t="5749" r="8370" b="5426"/>
              <a:stretch/>
            </p:blipFill>
            <p:spPr>
              <a:xfrm>
                <a:off x="2006078" y="1844824"/>
                <a:ext cx="1059017" cy="1088889"/>
              </a:xfrm>
              <a:prstGeom prst="rect">
                <a:avLst/>
              </a:prstGeom>
            </p:spPr>
          </p:pic>
          <p:pic>
            <p:nvPicPr>
              <p:cNvPr id="54" name="图片 53">
                <a:extLst>
                  <a:ext uri="{FF2B5EF4-FFF2-40B4-BE49-F238E27FC236}">
                    <a16:creationId xmlns="" xmlns:a16="http://schemas.microsoft.com/office/drawing/2014/main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10125" t="5749" r="8370" b="5426"/>
              <a:stretch/>
            </p:blipFill>
            <p:spPr>
              <a:xfrm>
                <a:off x="3049855" y="1843323"/>
                <a:ext cx="1030541" cy="1088889"/>
              </a:xfrm>
              <a:prstGeom prst="rect">
                <a:avLst/>
              </a:prstGeom>
            </p:spPr>
          </p:pic>
        </p:grpSp>
      </p:grpSp>
      <p:graphicFrame>
        <p:nvGraphicFramePr>
          <p:cNvPr id="56" name="表格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470930"/>
              </p:ext>
            </p:extLst>
          </p:nvPr>
        </p:nvGraphicFramePr>
        <p:xfrm>
          <a:off x="783149" y="5268185"/>
          <a:ext cx="4088684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2217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2217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22171"/>
                <a:gridCol w="1022171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4" t="77632" r="6481"/>
          <a:stretch/>
        </p:blipFill>
        <p:spPr bwMode="auto">
          <a:xfrm>
            <a:off x="2965964" y="4691469"/>
            <a:ext cx="1663925" cy="531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80171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二、你认识下面的玩具吗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请选一选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再写一写。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不倒翁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溜溜球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毽子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遥控坦克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七巧板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陀螺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24853" y="3469434"/>
            <a:ext cx="11473694" cy="2065062"/>
            <a:chOff x="324853" y="3469434"/>
            <a:chExt cx="11473694" cy="2065062"/>
          </a:xfrm>
        </p:grpSpPr>
        <p:pic>
          <p:nvPicPr>
            <p:cNvPr id="8" name="image114.jpeg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505460" y="3469434"/>
              <a:ext cx="11293087" cy="1411043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4853" y="4888165"/>
              <a:ext cx="114736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solidFill>
                    <a:srgbClr val="A46AA6"/>
                  </a:solidFill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 smtClean="0">
                  <a:solidFill>
                    <a:srgbClr val="A46AA6"/>
                  </a:solidFill>
                  <a:latin typeface="NEU-BZ"/>
                  <a:ea typeface="方正楷体_GBK"/>
                  <a:cs typeface="Times New Roman"/>
                </a:rPr>
                <a:t>      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 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 smtClean="0">
                  <a:solidFill>
                    <a:srgbClr val="A46AA6"/>
                  </a:solidFill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 smtClean="0">
                  <a:solidFill>
                    <a:srgbClr val="A46AA6"/>
                  </a:solidFill>
                  <a:latin typeface="NEU-BZ"/>
                  <a:ea typeface="方正楷体_GBK"/>
                  <a:cs typeface="Times New Roman"/>
                </a:rPr>
                <a:t>      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  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 (</a:t>
              </a:r>
              <a:r>
                <a:rPr lang="en-US" altLang="zh-CN" sz="3600">
                  <a:solidFill>
                    <a:srgbClr val="A46AA6"/>
                  </a:solidFill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>
                  <a:solidFill>
                    <a:srgbClr val="A46AA6"/>
                  </a:solidFill>
                  <a:latin typeface="NEU-BZ"/>
                  <a:ea typeface="方正楷体_GBK"/>
                  <a:cs typeface="Times New Roman"/>
                </a:rPr>
                <a:t>      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  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solidFill>
                    <a:srgbClr val="A46AA6"/>
                  </a:solidFill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>
                  <a:solidFill>
                    <a:srgbClr val="A46AA6"/>
                  </a:solidFill>
                  <a:latin typeface="NEU-BZ"/>
                  <a:ea typeface="方正楷体_GBK"/>
                  <a:cs typeface="Times New Roman"/>
                </a:rPr>
                <a:t>      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   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solidFill>
                    <a:srgbClr val="A46AA6"/>
                  </a:solidFill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>
                  <a:solidFill>
                    <a:srgbClr val="A46AA6"/>
                  </a:solidFill>
                  <a:latin typeface="NEU-BZ"/>
                  <a:ea typeface="方正楷体_GBK"/>
                  <a:cs typeface="Times New Roman"/>
                </a:rPr>
                <a:t>      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　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solidFill>
                    <a:srgbClr val="A46AA6"/>
                  </a:solidFill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>
                  <a:solidFill>
                    <a:srgbClr val="A46AA6"/>
                  </a:solidFill>
                  <a:latin typeface="NEU-BZ"/>
                  <a:ea typeface="方正楷体_GBK"/>
                  <a:cs typeface="Times New Roman"/>
                </a:rPr>
                <a:t>      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93617" y="48804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16813" y="488816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26087" y="47902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23328" y="48804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16823" y="47902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681718" y="48323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9664" y="5698776"/>
            <a:ext cx="109022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我还玩过别的玩具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如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65276" y="558431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积木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65612" y="558431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滑板车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14108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三、补充成语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并选词填空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碧绿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葱葱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恋恋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蹦蹦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⑤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扑鼻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⑥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大作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西湖的景色太美了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妹妹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地坐在湖边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不想回去。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突然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,(        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快要下雨了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白兔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地跑回家去。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公园的花开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,(        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引来了很多蜜蜂。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1818456"/>
            <a:ext cx="19656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碧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60848" y="1820143"/>
            <a:ext cx="19656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11622" y="2636603"/>
            <a:ext cx="18053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舍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60848" y="2636603"/>
            <a:ext cx="19575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跳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跳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8271" y="3445597"/>
            <a:ext cx="19335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芬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芳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63017" y="3465570"/>
            <a:ext cx="22461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雷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声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 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08686" y="42728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11622" y="50790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37682" y="51649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16924" y="59808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仿写句子。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田野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葱葱绿绿的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像一片柔软的绿毯。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星星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云朵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大树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2356515" y="257644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一闪一闪的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83567" y="2564413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一双双小眼睛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27728" y="341696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雪白雪白的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19662" y="3430686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一只只小绵羊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87347" y="423680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又粗又壮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45231" y="423680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一把大伞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747796"/>
            <a:ext cx="1109298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五、阅读《手影戏》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孩子们用手影变出了哪些动物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标出。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小鸡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崽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鸡妈妈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大象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兔子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猫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狗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大熊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松鼠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老虎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鸽子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通过玩手影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孩子们懂得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手影戏一定要和小朋友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一起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玩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手影的变化是无穷的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506511" y="271416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313753" y="269015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813692" y="262999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630235" y="266603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63687" y="351317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640039" y="351317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368574" y="35021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21719" y="430116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补写句子。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我看见喜鹊阿姨站在窝边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一会儿教喜鹊弟弟唱歌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一会儿教他们做游戏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一会儿教他们学自己发明的拼音字母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……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天上的云变化多端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一会儿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一会儿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一会儿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……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6216320" y="2197131"/>
            <a:ext cx="247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481396" y="3021610"/>
            <a:ext cx="247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4772665" y="3033259"/>
            <a:ext cx="247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24560" y="418867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像小羊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5516" y="504292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像小狗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26340" y="505663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像小猫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875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七、把下面的句子补充完整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再选择填空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A.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天下之结也。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失信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小信成则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小军在考试中遇到一道难题不会做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就抄了同桌的答案。他的朋友淘淘想把《左传》中的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这句名言送给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3357" y="177033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诚信者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30371" y="177033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0023" y="257644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大信立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84149" y="416461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875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七、把下面的句子补充完整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再选择填空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A.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天下之结也。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失信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小信成则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小事上讲信用才能在大事上建立信用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这就是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壮壮和朋友约好去图书馆看书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他却因为想看动画片不愿意去了。奶奶用《管子》中的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这句话教育壮壮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讲信用才能交到朋友。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3357" y="177033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诚信者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30371" y="177033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0023" y="257644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大信立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44259" y="342900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34196" y="505495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235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488</Words>
  <Application>Microsoft Office PowerPoint</Application>
  <PresentationFormat>自定义</PresentationFormat>
  <Paragraphs>141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2" baseType="lpstr">
      <vt:lpstr>Arial</vt:lpstr>
      <vt:lpstr>宋体</vt:lpstr>
      <vt:lpstr>华文宋体</vt:lpstr>
      <vt:lpstr>汉仪雅酷黑 95W</vt:lpstr>
      <vt:lpstr>微软雅黑</vt:lpstr>
      <vt:lpstr>NEU-HZ</vt:lpstr>
      <vt:lpstr>方正楷体_GBK</vt:lpstr>
      <vt:lpstr>NEU-BZ</vt:lpstr>
      <vt:lpstr>方正黑体_GBK</vt:lpstr>
      <vt:lpstr>方正大标宋_GBK</vt:lpstr>
      <vt:lpstr>Wingdings</vt:lpstr>
      <vt:lpstr>方正大标宋简体</vt:lpstr>
      <vt:lpstr>方正小标宋_GBK</vt:lpstr>
      <vt:lpstr>方正仿宋_GBK</vt:lpstr>
      <vt:lpstr>楷体</vt:lpstr>
      <vt:lpstr>方正书宋_GBK</vt:lpstr>
      <vt:lpstr>Times New Roman</vt:lpstr>
      <vt:lpstr>Calibri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2026-03-10T07:26:13Z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