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9" r:id="rId3"/>
    <p:sldId id="508" r:id="rId4"/>
    <p:sldId id="505" r:id="rId5"/>
    <p:sldId id="506" r:id="rId6"/>
    <p:sldId id="507" r:id="rId7"/>
    <p:sldId id="427" r:id="rId8"/>
  </p:sldIdLst>
  <p:sldSz cx="12192000" cy="6858000"/>
  <p:notesSz cx="6858000" cy="9144000"/>
  <p:embeddedFontLst>
    <p:embeddedFont>
      <p:font typeface="Calibri" pitchFamily="34" charset="0"/>
      <p:regular r:id="rId9"/>
      <p:bold r:id="rId10"/>
      <p:italic r:id="rId11"/>
      <p:boldItalic r:id="rId12"/>
    </p:embeddedFont>
    <p:embeddedFont>
      <p:font typeface="方正仿宋_GBK" pitchFamily="65" charset="-122"/>
      <p:regular r:id="rId13"/>
    </p:embeddedFont>
    <p:embeddedFont>
      <p:font typeface="NEU-BZ" pitchFamily="2" charset="-122"/>
      <p:regular r:id="rId14"/>
      <p:bold r:id="rId15"/>
      <p:italic r:id="rId16"/>
      <p:boldItalic r:id="rId17"/>
    </p:embeddedFont>
    <p:embeddedFont>
      <p:font typeface="微软雅黑" pitchFamily="34" charset="-122"/>
      <p:regular r:id="rId18"/>
      <p:bold r:id="rId19"/>
    </p:embeddedFont>
    <p:embeddedFont>
      <p:font typeface="方正大标宋_GBK" pitchFamily="65" charset="-122"/>
      <p:regular r:id="rId20"/>
    </p:embeddedFont>
    <p:embeddedFont>
      <p:font typeface="方正黑体_GBK" pitchFamily="65" charset="-122"/>
      <p:regular r:id="rId21"/>
    </p:embeddedFont>
    <p:embeddedFont>
      <p:font typeface="方正楷体_GBK" pitchFamily="65" charset="-122"/>
      <p:regular r:id="rId22"/>
    </p:embeddedFont>
    <p:embeddedFont>
      <p:font typeface="方正大标宋简体" charset="-122"/>
      <p:regular r:id="rId23"/>
    </p:embeddedFont>
    <p:embeddedFont>
      <p:font typeface="方正隶变_GBK" pitchFamily="65" charset="-122"/>
      <p:regular r:id="rId24"/>
    </p:embeddedFont>
    <p:embeddedFont>
      <p:font typeface="方正小标宋_GBK" pitchFamily="65" charset="-122"/>
      <p:regular r:id="rId25"/>
    </p:embeddedFont>
    <p:embeddedFont>
      <p:font typeface="NEU-XT" pitchFamily="18" charset="-122"/>
      <p:regular r:id="rId26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font" Target="fonts/font18.fntdata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font" Target="fonts/font17.fntdata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font" Target="fonts/font16.fntdata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28" Type="http://schemas.openxmlformats.org/officeDocument/2006/relationships/presProps" Target="presProps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2026/3/9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2026/3/9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89801"/>
            <a:ext cx="12197715" cy="998855"/>
          </a:xfrm>
        </p:spPr>
        <p:txBody>
          <a:bodyPr>
            <a:noAutofit/>
          </a:bodyPr>
          <a:lstStyle/>
          <a:p>
            <a:pPr lvl="0">
              <a:lnSpc>
                <a:spcPct val="100000"/>
              </a:lnSpc>
            </a:pPr>
            <a:r>
              <a:rPr lang="zh-CN" altLang="en-US" sz="600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中国美食</a:t>
            </a:r>
            <a:endParaRPr lang="zh-CN" altLang="en-US" sz="6000" dirty="0">
              <a:solidFill>
                <a:srgbClr val="000000">
                  <a:lumMod val="65000"/>
                  <a:lumOff val="35000"/>
                </a:srgb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二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747358C8-297A-4732-88F7-8DFEEECF9E40}"/>
              </a:ext>
            </a:extLst>
          </p:cNvPr>
          <p:cNvSpPr/>
          <p:nvPr/>
        </p:nvSpPr>
        <p:spPr>
          <a:xfrm>
            <a:off x="583000" y="1069680"/>
            <a:ext cx="44678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en-US" sz="360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一、读拼音</a:t>
            </a:r>
            <a:r>
              <a:rPr lang="en-US" altLang="zh-CN" sz="360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en-US" sz="360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写词语。</a:t>
            </a:r>
            <a:endParaRPr lang="zh-CN" altLang="zh-CN" sz="360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237" y="1898315"/>
            <a:ext cx="11264900" cy="1422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矩形 11"/>
          <p:cNvSpPr/>
          <p:nvPr/>
        </p:nvSpPr>
        <p:spPr>
          <a:xfrm>
            <a:off x="956865" y="2617354"/>
            <a:ext cx="147027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鸡</a:t>
            </a:r>
            <a:r>
              <a:rPr lang="en-US" altLang="zh-CN" sz="3600" b="1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  </a:t>
            </a:r>
            <a:r>
              <a:rPr lang="zh-CN" altLang="zh-CN" sz="3600" b="1" smtClean="0">
                <a:solidFill>
                  <a:srgbClr val="E72582"/>
                </a:solidFill>
                <a:ea typeface="NEU-BZ"/>
                <a:cs typeface="Times New Roman"/>
              </a:rPr>
              <a:t> </a:t>
            </a:r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蛋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3864497" y="2617354"/>
            <a:ext cx="157286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烤 </a:t>
            </a:r>
            <a:r>
              <a:rPr lang="zh-CN" altLang="en-US" sz="3600" b="1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   鸭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6772128" y="2674384"/>
            <a:ext cx="157286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煮 </a:t>
            </a:r>
            <a:r>
              <a:rPr lang="zh-CN" altLang="en-US" sz="3600" b="1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   饭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9655696" y="2673747"/>
            <a:ext cx="157286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  茄  </a:t>
            </a:r>
            <a:r>
              <a:rPr lang="zh-CN" altLang="en-US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子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34210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36" grpId="0"/>
      <p:bldP spid="37" grpId="0"/>
      <p:bldP spid="3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8661"/>
            <a:ext cx="11006455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二、根据读音给下列词语分类。</a:t>
            </a:r>
            <a:endParaRPr lang="zh-CN" altLang="zh-CN" sz="360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①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炸鸡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②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炸弹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③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油炸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④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炸药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⑤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炸酱面</a:t>
            </a:r>
            <a:endParaRPr lang="zh-CN" altLang="zh-CN" sz="360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en-US" altLang="zh-CN" sz="3600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zhá</a:t>
            </a:r>
            <a:r>
              <a:rPr lang="en-US" altLang="zh-CN" sz="360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:</a:t>
            </a:r>
            <a:r>
              <a:rPr lang="zh-CN" altLang="zh-CN" sz="3600" u="sng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                </a:t>
            </a:r>
            <a:r>
              <a:rPr lang="zh-CN" altLang="zh-CN" sz="3600" u="sng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　</a:t>
            </a:r>
            <a:r>
              <a:rPr lang="zh-CN" altLang="zh-CN" sz="3600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　　　　</a:t>
            </a:r>
            <a:r>
              <a:rPr lang="en-US" altLang="zh-CN" sz="3600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zhà</a:t>
            </a:r>
            <a:r>
              <a:rPr lang="zh-CN" altLang="zh-CN" sz="3600" u="sng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                </a:t>
            </a:r>
            <a:r>
              <a:rPr lang="en-US" altLang="zh-CN" sz="3600" u="sng" smtClean="0"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600" u="sng" smtClean="0">
                <a:solidFill>
                  <a:schemeClr val="bg1"/>
                </a:solidFill>
                <a:latin typeface="NEU-BZ"/>
                <a:ea typeface="方正楷体_GBK"/>
                <a:cs typeface="Times New Roman"/>
              </a:rPr>
              <a:t>.</a:t>
            </a:r>
            <a:endParaRPr lang="zh-CN" altLang="zh-CN" sz="3600">
              <a:solidFill>
                <a:schemeClr val="bg1"/>
              </a:solidFill>
              <a:latin typeface="NEU-BZ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062644" y="3286308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①③⑤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601852" y="3310371"/>
            <a:ext cx="122341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②④ </a:t>
            </a:r>
            <a:endParaRPr lang="zh-CN" altLang="en-US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23539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994428"/>
            <a:ext cx="4467890" cy="8540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三、比一比</a:t>
            </a:r>
            <a:r>
              <a:rPr lang="en-US" altLang="zh-CN" sz="3600">
                <a:solidFill>
                  <a:srgbClr val="000000"/>
                </a:solidFill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再组词。</a:t>
            </a:r>
            <a:endParaRPr lang="zh-CN" altLang="zh-CN" sz="360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433" y="2081723"/>
            <a:ext cx="10439651" cy="1604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矩形 8"/>
          <p:cNvSpPr/>
          <p:nvPr/>
        </p:nvSpPr>
        <p:spPr>
          <a:xfrm>
            <a:off x="1592107" y="2105787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食品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592107" y="3023936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良心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223013" y="2081723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茄子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223013" y="2999872"/>
            <a:ext cx="122661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加油 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805792" y="2081722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小鸡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805792" y="2999871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鸭子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9460760" y="2077970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吃饭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9460760" y="2996119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木板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62936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四、给下列食物选择恰当的烹饪方法。</a:t>
            </a:r>
            <a:r>
              <a:rPr lang="en-US" altLang="zh-CN" sz="360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填序号</a:t>
            </a:r>
            <a:r>
              <a:rPr lang="en-US" altLang="zh-CN" sz="360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)</a:t>
            </a:r>
            <a:endParaRPr lang="zh-CN" altLang="zh-CN" sz="360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 algn="ctr">
              <a:lnSpc>
                <a:spcPct val="200000"/>
              </a:lnSpc>
              <a:spcAft>
                <a:spcPts val="0"/>
              </a:spcAft>
            </a:pP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①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烧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②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炒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③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爆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④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炖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⑤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煎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⑥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蒸</a:t>
            </a:r>
            <a:endParaRPr lang="zh-CN" altLang="zh-CN" sz="360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韭菜</a:t>
            </a:r>
            <a:r>
              <a:rPr lang="en-US" altLang="zh-CN" sz="360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        )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鸡蛋　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清</a:t>
            </a:r>
            <a:r>
              <a:rPr lang="en-US" altLang="zh-CN" sz="360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       )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鲈鱼 　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红</a:t>
            </a:r>
            <a:r>
              <a:rPr lang="en-US" altLang="zh-CN" sz="360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        )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鱼</a:t>
            </a: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小鸡</a:t>
            </a:r>
            <a:r>
              <a:rPr lang="en-US" altLang="zh-CN" sz="360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        )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蘑菇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	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葱</a:t>
            </a:r>
            <a:r>
              <a:rPr lang="en-US" altLang="zh-CN" sz="360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       )</a:t>
            </a: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羊肉</a:t>
            </a:r>
            <a:r>
              <a:rPr lang="en-US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	   </a:t>
            </a:r>
            <a:r>
              <a:rPr lang="en-US" altLang="zh-CN" sz="360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           )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饺</a:t>
            </a:r>
          </a:p>
        </p:txBody>
      </p:sp>
      <p:sp>
        <p:nvSpPr>
          <p:cNvPr id="6" name="矩形 5"/>
          <p:cNvSpPr/>
          <p:nvPr/>
        </p:nvSpPr>
        <p:spPr>
          <a:xfrm>
            <a:off x="1819871" y="3424040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②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870466" y="3442719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⑥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8022739" y="3424039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①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819870" y="4537593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④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870466" y="4393213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③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866329" y="4537593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⑤</a:t>
            </a:r>
            <a:endParaRPr lang="zh-CN" altLang="en-US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27826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92996"/>
            <a:ext cx="10756098" cy="8540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五、照样子</a:t>
            </a:r>
            <a:r>
              <a:rPr lang="en-US" altLang="zh-CN" sz="3600">
                <a:solidFill>
                  <a:srgbClr val="000000"/>
                </a:solidFill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给你家乡的一道美食做一张推荐卡吧</a:t>
            </a:r>
            <a:r>
              <a:rPr lang="en-US" altLang="zh-CN" sz="3600">
                <a:solidFill>
                  <a:srgbClr val="000000"/>
                </a:solidFill>
                <a:latin typeface="方正黑体_GBK"/>
                <a:ea typeface="方正楷体_GBK"/>
                <a:cs typeface="Times New Roman"/>
              </a:rPr>
              <a:t>!</a:t>
            </a:r>
            <a:endParaRPr lang="zh-CN" altLang="zh-CN" sz="360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008" y="1937751"/>
            <a:ext cx="11746427" cy="38614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矩形 8"/>
          <p:cNvSpPr/>
          <p:nvPr/>
        </p:nvSpPr>
        <p:spPr>
          <a:xfrm>
            <a:off x="7812434" y="2214071"/>
            <a:ext cx="20895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杨桃焖鸭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812434" y="3033115"/>
            <a:ext cx="255878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杨桃、鸭肉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812432" y="3779968"/>
            <a:ext cx="97062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焖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812434" y="4599012"/>
            <a:ext cx="22098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酸香可口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42867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二年级语文下册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</TotalTime>
  <Words>156</Words>
  <Application>Microsoft Office PowerPoint</Application>
  <PresentationFormat>自定义</PresentationFormat>
  <Paragraphs>53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4" baseType="lpstr">
      <vt:lpstr>Arial</vt:lpstr>
      <vt:lpstr>宋体</vt:lpstr>
      <vt:lpstr>Calibri</vt:lpstr>
      <vt:lpstr>方正仿宋_GBK</vt:lpstr>
      <vt:lpstr>NEU-BZ</vt:lpstr>
      <vt:lpstr>微软雅黑</vt:lpstr>
      <vt:lpstr>方正大标宋_GBK</vt:lpstr>
      <vt:lpstr>方正黑体_GBK</vt:lpstr>
      <vt:lpstr>方正楷体_GBK</vt:lpstr>
      <vt:lpstr>Wingdings</vt:lpstr>
      <vt:lpstr>汉仪雅酷黑 95W</vt:lpstr>
      <vt:lpstr>方正大标宋简体</vt:lpstr>
      <vt:lpstr>方正隶变_GBK</vt:lpstr>
      <vt:lpstr>方正小标宋_GBK</vt:lpstr>
      <vt:lpstr>NEU-XT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250</cp:revision>
  <dcterms:created xsi:type="dcterms:W3CDTF">2019-06-19T02:08:00Z</dcterms:created>
  <dcterms:modified xsi:type="dcterms:W3CDTF">2026-03-09T08:32:03Z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