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525" r:id="rId7"/>
    <p:sldId id="527" r:id="rId8"/>
    <p:sldId id="528" r:id="rId9"/>
    <p:sldId id="526" r:id="rId10"/>
    <p:sldId id="498" r:id="rId11"/>
    <p:sldId id="529" r:id="rId12"/>
    <p:sldId id="522" r:id="rId13"/>
    <p:sldId id="530" r:id="rId14"/>
    <p:sldId id="427" r:id="rId15"/>
  </p:sldIdLst>
  <p:sldSz cx="12192000" cy="6858000"/>
  <p:notesSz cx="6858000" cy="9144000"/>
  <p:embeddedFontLst>
    <p:embeddedFont>
      <p:font typeface="华文宋体" pitchFamily="2" charset="-122"/>
      <p:regular r:id="rId16"/>
    </p:embeddedFont>
    <p:embeddedFont>
      <p:font typeface="NEU-BZ" pitchFamily="2" charset="-122"/>
      <p:regular r:id="rId17"/>
      <p:bold r:id="rId18"/>
      <p:italic r:id="rId19"/>
      <p:boldItalic r:id="rId20"/>
    </p:embeddedFont>
    <p:embeddedFont>
      <p:font typeface="微软雅黑" pitchFamily="34" charset="-122"/>
      <p:regular r:id="rId21"/>
      <p:bold r:id="rId22"/>
    </p:embeddedFont>
    <p:embeddedFont>
      <p:font typeface="方正仿宋_GBK" pitchFamily="65" charset="-122"/>
      <p:regular r:id="rId23"/>
    </p:embeddedFont>
    <p:embeddedFont>
      <p:font typeface="方正黑体_GBK" pitchFamily="65" charset="-122"/>
      <p:regular r:id="rId24"/>
    </p:embeddedFont>
    <p:embeddedFont>
      <p:font typeface="NEU-HZ" pitchFamily="2" charset="-122"/>
      <p:regular r:id="rId25"/>
      <p:italic r:id="rId26"/>
    </p:embeddedFont>
    <p:embeddedFont>
      <p:font typeface="Calibri" pitchFamily="34" charset="0"/>
      <p:regular r:id="rId27"/>
      <p:bold r:id="rId28"/>
      <p:italic r:id="rId29"/>
      <p:boldItalic r:id="rId30"/>
    </p:embeddedFont>
    <p:embeddedFont>
      <p:font typeface="方正楷体_GBK" pitchFamily="65" charset="-122"/>
      <p:regular r:id="rId31"/>
    </p:embeddedFont>
    <p:embeddedFont>
      <p:font typeface="方正隶变_GBK" pitchFamily="65" charset="-122"/>
      <p:regular r:id="rId32"/>
    </p:embeddedFont>
    <p:embeddedFont>
      <p:font typeface="方正大标宋_GBK" pitchFamily="65" charset="-122"/>
      <p:regular r:id="rId33"/>
    </p:embeddedFont>
    <p:embeddedFont>
      <p:font typeface="方正书宋_GBK" pitchFamily="65" charset="-122"/>
      <p:regular r:id="rId34"/>
    </p:embeddedFont>
    <p:embeddedFont>
      <p:font typeface="方正大标宋简体" charset="-122"/>
      <p:regular r:id="rId35"/>
    </p:embeddedFont>
    <p:embeddedFont>
      <p:font typeface="方正小标宋_GBK" pitchFamily="65" charset="-122"/>
      <p:regular r:id="rId3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34" Type="http://schemas.openxmlformats.org/officeDocument/2006/relationships/font" Target="fonts/font1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font" Target="fonts/font18.fntdata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font" Target="fonts/font14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font" Target="fonts/font17.fntdata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36" Type="http://schemas.openxmlformats.org/officeDocument/2006/relationships/font" Target="fonts/font21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font" Target="fonts/font1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font" Target="fonts/font15.fntdata"/><Relationship Id="rId35" Type="http://schemas.openxmlformats.org/officeDocument/2006/relationships/font" Target="fonts/font20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语文园地二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236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七、把下列谚语补充完整。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与其锦上添花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送炭。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林浩乐于助人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有人感谢他时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他总是说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予人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玫瑰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平时肯帮人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当别人求助时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我们要乐于帮助别人。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65937" y="1734236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不如雪中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15809" y="3274277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手有余香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44179" y="4140552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急时有人帮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8388"/>
            <a:ext cx="1080422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八、照样子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写句子。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森林里的景色是那么美好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空气是那么清新。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花园里的花是那么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小草是那么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要是你谁也保护不了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那你就是最弱小的。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要是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就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99576" y="248525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美丽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75538" y="249897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碧绿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28226" y="4200708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明天下大雨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96000" y="421442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我们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571728" y="4228146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不去玩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9370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9602"/>
            <a:ext cx="1100645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九、写话。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你最喜欢哪位老师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他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她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长什么样子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你们之间发生过什么难忘的事情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想一想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写下来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9602"/>
            <a:ext cx="11006455" cy="5795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我最喜欢我的语文老师。她长得特别漂亮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长长的头发总是扎成一个大马尾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圆圆的脸上有一双明亮的眼睛和一张红润的小嘴。她对我们非常好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总是耐心地教导我们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鼓励我们。有一次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我在朗诵比赛上表现不好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没有拿到名次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一个人坐在教室里伤心地哭。语文老师走过来安慰我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告诉我这次比赛我哪里做得好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哪里做得不好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并鼓励我下次要加油。我一下子就开心起来了。我真希望她能一直当我的语文老师啊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!</a:t>
            </a:r>
            <a:endParaRPr lang="zh-CN" altLang="zh-CN" sz="3600" b="1">
              <a:solidFill>
                <a:srgbClr val="E72582"/>
              </a:solidFill>
              <a:effectLst/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96498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309662" y="872470"/>
            <a:ext cx="1157267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一、给图中的人物选择对应的职业</a:t>
            </a:r>
            <a:r>
              <a:rPr lang="en-US" altLang="zh-CN" sz="36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填序号</a:t>
            </a:r>
            <a:r>
              <a:rPr lang="en-US" altLang="zh-CN" sz="36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)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再完成练习。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裁判员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饲养员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服务员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魔术师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⑤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工程师</a:t>
            </a:r>
            <a:endParaRPr lang="en-US" altLang="zh-CN" sz="360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50000"/>
              </a:lnSpc>
              <a:spcAft>
                <a:spcPts val="0"/>
              </a:spcAft>
            </a:pPr>
            <a:endParaRPr lang="en-US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360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spc="-15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我发现</a:t>
            </a:r>
            <a:r>
              <a:rPr lang="zh-CN" altLang="zh-CN" sz="3600" spc="-15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用</a:t>
            </a:r>
            <a:r>
              <a:rPr lang="en-US" altLang="zh-CN" sz="3600" spc="-15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 spc="-15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　</a:t>
            </a:r>
            <a:r>
              <a:rPr lang="en-US" altLang="zh-CN" sz="3600" spc="-15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spc="-15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和</a:t>
            </a:r>
            <a:r>
              <a:rPr lang="en-US" altLang="zh-CN" sz="3600" spc="-15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 spc="-15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　</a:t>
            </a:r>
            <a:r>
              <a:rPr lang="en-US" altLang="zh-CN" sz="3600" spc="-15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spc="-15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结尾的词语大多和职业有关。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我知道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zh-CN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　　　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谁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是一名</a:t>
            </a:r>
            <a:r>
              <a:rPr lang="zh-CN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　　　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职业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37" y="2597258"/>
            <a:ext cx="11264900" cy="20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956865" y="402463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47928" y="402670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917886" y="403084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⑤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99876" y="403913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529992" y="405571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849834" y="473519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师</a:t>
            </a:r>
            <a:endParaRPr lang="zh-CN" altLang="en-US" sz="3600" b="1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71555" y="476202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员</a:t>
            </a:r>
            <a:endParaRPr lang="zh-CN" altLang="en-US" sz="3600" b="1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201852" y="559036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妈妈</a:t>
            </a:r>
            <a:endParaRPr lang="zh-CN" altLang="en-US" sz="3600" b="1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962347" y="559036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教师</a:t>
            </a:r>
            <a:endParaRPr lang="zh-CN" altLang="en-US" sz="3600" b="1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09662" y="4762028"/>
            <a:ext cx="1510209" cy="736404"/>
          </a:xfrm>
          <a:prstGeom prst="roundRect">
            <a:avLst/>
          </a:prstGeom>
          <a:noFill/>
          <a:ln w="19050"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317678" y="5624316"/>
            <a:ext cx="1510209" cy="736404"/>
          </a:xfrm>
          <a:prstGeom prst="roundRect">
            <a:avLst/>
          </a:prstGeom>
          <a:noFill/>
          <a:ln w="19050"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58333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二、读拼音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写汉字。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5494" y="1708032"/>
            <a:ext cx="11463857" cy="4774249"/>
            <a:chOff x="506972" y="1708032"/>
            <a:chExt cx="10746464" cy="4475483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6451" b="50000"/>
            <a:stretch/>
          </p:blipFill>
          <p:spPr bwMode="auto">
            <a:xfrm>
              <a:off x="640446" y="1708032"/>
              <a:ext cx="10504347" cy="15225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4557" b="50000"/>
            <a:stretch/>
          </p:blipFill>
          <p:spPr bwMode="auto">
            <a:xfrm>
              <a:off x="506972" y="3230550"/>
              <a:ext cx="1941523" cy="15225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000" r="32724"/>
            <a:stretch/>
          </p:blipFill>
          <p:spPr bwMode="auto">
            <a:xfrm>
              <a:off x="2795172" y="3058533"/>
              <a:ext cx="8458264" cy="15225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355" t="50000"/>
            <a:stretch/>
          </p:blipFill>
          <p:spPr bwMode="auto">
            <a:xfrm>
              <a:off x="640446" y="4660997"/>
              <a:ext cx="3978553" cy="15225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2" name="组合 11"/>
          <p:cNvGrpSpPr/>
          <p:nvPr/>
        </p:nvGrpSpPr>
        <p:grpSpPr>
          <a:xfrm>
            <a:off x="505460" y="2167379"/>
            <a:ext cx="2092662" cy="1090390"/>
            <a:chOff x="1987734" y="1843323"/>
            <a:chExt cx="2092662" cy="1090390"/>
          </a:xfrm>
        </p:grpSpPr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130222"/>
              </p:ext>
            </p:extLst>
          </p:nvPr>
        </p:nvGraphicFramePr>
        <p:xfrm>
          <a:off x="532953" y="221743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雷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锋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16" name="组合 15"/>
          <p:cNvGrpSpPr/>
          <p:nvPr/>
        </p:nvGrpSpPr>
        <p:grpSpPr>
          <a:xfrm>
            <a:off x="2732540" y="2169123"/>
            <a:ext cx="2092662" cy="1090390"/>
            <a:chOff x="1987734" y="1843323"/>
            <a:chExt cx="2092662" cy="1090390"/>
          </a:xfrm>
        </p:grpSpPr>
        <p:pic>
          <p:nvPicPr>
            <p:cNvPr id="17" name="图片 16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8749667"/>
              </p:ext>
            </p:extLst>
          </p:nvPr>
        </p:nvGraphicFramePr>
        <p:xfrm>
          <a:off x="2760033" y="2219175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温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暖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0" name="组合 19"/>
          <p:cNvGrpSpPr/>
          <p:nvPr/>
        </p:nvGrpSpPr>
        <p:grpSpPr>
          <a:xfrm>
            <a:off x="5108545" y="2155211"/>
            <a:ext cx="2092662" cy="1090390"/>
            <a:chOff x="1987734" y="1843323"/>
            <a:chExt cx="2092662" cy="1090390"/>
          </a:xfrm>
        </p:grpSpPr>
        <p:pic>
          <p:nvPicPr>
            <p:cNvPr id="21" name="图片 20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3" name="表格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4105711"/>
              </p:ext>
            </p:extLst>
          </p:nvPr>
        </p:nvGraphicFramePr>
        <p:xfrm>
          <a:off x="5136038" y="220526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服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务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4" name="组合 23"/>
          <p:cNvGrpSpPr/>
          <p:nvPr/>
        </p:nvGrpSpPr>
        <p:grpSpPr>
          <a:xfrm>
            <a:off x="7449626" y="2179677"/>
            <a:ext cx="2092662" cy="1090390"/>
            <a:chOff x="1987734" y="1843323"/>
            <a:chExt cx="2092662" cy="1090390"/>
          </a:xfrm>
        </p:grpSpPr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7" name="表格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9391601"/>
              </p:ext>
            </p:extLst>
          </p:nvPr>
        </p:nvGraphicFramePr>
        <p:xfrm>
          <a:off x="7477119" y="222972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芬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芳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8" name="组合 27"/>
          <p:cNvGrpSpPr/>
          <p:nvPr/>
        </p:nvGrpSpPr>
        <p:grpSpPr>
          <a:xfrm>
            <a:off x="9676706" y="2181421"/>
            <a:ext cx="2092662" cy="1090390"/>
            <a:chOff x="1987734" y="1843323"/>
            <a:chExt cx="2092662" cy="1090390"/>
          </a:xfrm>
        </p:grpSpPr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1" name="表格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570664"/>
              </p:ext>
            </p:extLst>
          </p:nvPr>
        </p:nvGraphicFramePr>
        <p:xfrm>
          <a:off x="9704199" y="223147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勇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敢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2" name="组合 31"/>
          <p:cNvGrpSpPr/>
          <p:nvPr/>
        </p:nvGrpSpPr>
        <p:grpSpPr>
          <a:xfrm>
            <a:off x="484832" y="3784100"/>
            <a:ext cx="2092662" cy="1090390"/>
            <a:chOff x="1987734" y="1843323"/>
            <a:chExt cx="2092662" cy="1090390"/>
          </a:xfrm>
        </p:grpSpPr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5" name="表格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7425918"/>
              </p:ext>
            </p:extLst>
          </p:nvPr>
        </p:nvGraphicFramePr>
        <p:xfrm>
          <a:off x="512325" y="3834152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吸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引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6" name="组合 35"/>
          <p:cNvGrpSpPr/>
          <p:nvPr/>
        </p:nvGrpSpPr>
        <p:grpSpPr>
          <a:xfrm>
            <a:off x="2711912" y="3785844"/>
            <a:ext cx="2092662" cy="1090390"/>
            <a:chOff x="1987734" y="1843323"/>
            <a:chExt cx="2092662" cy="1090390"/>
          </a:xfrm>
        </p:grpSpPr>
        <p:pic>
          <p:nvPicPr>
            <p:cNvPr id="37" name="图片 36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9" name="表格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1082669"/>
              </p:ext>
            </p:extLst>
          </p:nvPr>
        </p:nvGraphicFramePr>
        <p:xfrm>
          <a:off x="2739405" y="3835896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甜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菜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40" name="组合 39"/>
          <p:cNvGrpSpPr/>
          <p:nvPr/>
        </p:nvGrpSpPr>
        <p:grpSpPr>
          <a:xfrm>
            <a:off x="5087917" y="3771932"/>
            <a:ext cx="2092662" cy="1090390"/>
            <a:chOff x="1987734" y="1843323"/>
            <a:chExt cx="2092662" cy="1090390"/>
          </a:xfrm>
        </p:grpSpPr>
        <p:pic>
          <p:nvPicPr>
            <p:cNvPr id="41" name="图片 40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42" name="图片 41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3" name="表格 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9624311"/>
              </p:ext>
            </p:extLst>
          </p:nvPr>
        </p:nvGraphicFramePr>
        <p:xfrm>
          <a:off x="5115410" y="3821984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周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末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44" name="组合 43"/>
          <p:cNvGrpSpPr/>
          <p:nvPr/>
        </p:nvGrpSpPr>
        <p:grpSpPr>
          <a:xfrm>
            <a:off x="7428998" y="3796398"/>
            <a:ext cx="2092662" cy="1090390"/>
            <a:chOff x="1987734" y="1843323"/>
            <a:chExt cx="2092662" cy="1090390"/>
          </a:xfrm>
        </p:grpSpPr>
        <p:pic>
          <p:nvPicPr>
            <p:cNvPr id="45" name="图片 44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46" name="图片 45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7" name="表格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4513011"/>
              </p:ext>
            </p:extLst>
          </p:nvPr>
        </p:nvGraphicFramePr>
        <p:xfrm>
          <a:off x="7456491" y="384645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父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母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48" name="组合 47"/>
          <p:cNvGrpSpPr/>
          <p:nvPr/>
        </p:nvGrpSpPr>
        <p:grpSpPr>
          <a:xfrm>
            <a:off x="9656078" y="3798142"/>
            <a:ext cx="2092662" cy="1090390"/>
            <a:chOff x="1987734" y="1843323"/>
            <a:chExt cx="2092662" cy="1090390"/>
          </a:xfrm>
        </p:grpSpPr>
        <p:pic>
          <p:nvPicPr>
            <p:cNvPr id="49" name="图片 48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50" name="图片 49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51" name="表格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7990608"/>
              </p:ext>
            </p:extLst>
          </p:nvPr>
        </p:nvGraphicFramePr>
        <p:xfrm>
          <a:off x="9683571" y="3848194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美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术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52" name="组合 51"/>
          <p:cNvGrpSpPr/>
          <p:nvPr/>
        </p:nvGrpSpPr>
        <p:grpSpPr>
          <a:xfrm>
            <a:off x="593202" y="5502750"/>
            <a:ext cx="2092662" cy="1090390"/>
            <a:chOff x="1987734" y="1843323"/>
            <a:chExt cx="2092662" cy="1090390"/>
          </a:xfrm>
        </p:grpSpPr>
        <p:pic>
          <p:nvPicPr>
            <p:cNvPr id="53" name="图片 52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54" name="图片 53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55" name="表格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5881905"/>
              </p:ext>
            </p:extLst>
          </p:nvPr>
        </p:nvGraphicFramePr>
        <p:xfrm>
          <a:off x="620695" y="5552802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洒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水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56" name="组合 55"/>
          <p:cNvGrpSpPr/>
          <p:nvPr/>
        </p:nvGrpSpPr>
        <p:grpSpPr>
          <a:xfrm>
            <a:off x="2820282" y="5504494"/>
            <a:ext cx="2092662" cy="1090390"/>
            <a:chOff x="1987734" y="1843323"/>
            <a:chExt cx="2092662" cy="1090390"/>
          </a:xfrm>
        </p:grpSpPr>
        <p:pic>
          <p:nvPicPr>
            <p:cNvPr id="57" name="图片 56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58" name="图片 57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59" name="表格 5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1068334"/>
              </p:ext>
            </p:extLst>
          </p:nvPr>
        </p:nvGraphicFramePr>
        <p:xfrm>
          <a:off x="2847775" y="5554546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弱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小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728742"/>
            <a:ext cx="1100645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三、一字多词。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糕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)(          )(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尝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)(          )(          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桌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)(          )(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汗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)(          )(          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01969" y="221549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米糕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55212" y="221549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糕点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31349" y="221549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蛋糕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1969" y="336884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品尝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31148" y="335849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尝试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34006" y="335849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尝鲜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01969" y="440524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书桌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55212" y="441896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饭桌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531349" y="441896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桌子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301969" y="548808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出汗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955212" y="550180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汗水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531349" y="550349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汗珠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8661"/>
            <a:ext cx="1075609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四、下面这些字查什么部首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?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装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鲁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辣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敲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章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麝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鉴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默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饲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服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02532" y="238731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衣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94328" y="238731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鱼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62423" y="238731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33192" y="240102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高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454498" y="238730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24894" y="346678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94327" y="346678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350324" y="347881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433192" y="346509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饣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454498" y="347881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月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418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五、读句子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给加点词语选择对应的意思。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经过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A.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通过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处所、时间、动作等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。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 indent="1071563"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B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过程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经历。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每次我们回老家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都要经过这条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河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我给大家说说这件事情的经过吧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!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57670" y="345475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83318" y="4462404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5057766" y="3817317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5830253" y="4640112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418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新鲜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A.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食物没有变质。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 indent="1071563"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B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空气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经常流通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不含杂类气体。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雨后的空气十分新鲜。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我爱吃新鲜的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水果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07307" y="2782669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55045" y="352694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4047110" y="2988898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2207408" y="3817316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41416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8" y="861418"/>
            <a:ext cx="1150205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意思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A.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情趣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趣味。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 indent="1071563"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B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语言文字的意义。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5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通过老师的讲解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我终于明白了这句话的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意思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6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这本书真有意思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我已经看了好几遍。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91010" y="2746573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023943" y="353897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8751462" y="2997546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3140736" y="3866142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6342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776870"/>
            <a:ext cx="11369709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六、照样子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按要求写词语。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形容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生气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smtClean="0">
                <a:latin typeface="Calibri"/>
                <a:ea typeface="方正仿宋_GBK"/>
                <a:cs typeface="Times New Roman"/>
              </a:rPr>
              <a:t>火冒三丈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形容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高兴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smtClean="0">
                <a:latin typeface="Calibri"/>
                <a:ea typeface="方正仿宋_GBK"/>
                <a:cs typeface="Times New Roman"/>
              </a:rPr>
              <a:t>兴高采烈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 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形容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难过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smtClean="0">
                <a:latin typeface="Calibri"/>
                <a:ea typeface="方正仿宋_GBK"/>
                <a:cs typeface="Times New Roman"/>
              </a:rPr>
              <a:t>泪流满面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 .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89865" y="2449160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气冲冲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52591" y="2449159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气呼呼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74032" y="2190668"/>
            <a:ext cx="203132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怒火冲天</a:t>
            </a:r>
            <a:endParaRPr lang="zh-CN" altLang="zh-CN" sz="3600" b="1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89865" y="405633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开开心心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06588" y="405970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眉开眼笑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315452" y="3810961"/>
            <a:ext cx="203132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心花怒放</a:t>
            </a:r>
            <a:endParaRPr lang="zh-CN" altLang="zh-CN" sz="3600" b="1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20697" y="571668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哭泣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881898" y="574412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泪如雨下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002632" y="5498755"/>
            <a:ext cx="203132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哭哭啼啼</a:t>
            </a:r>
            <a:endParaRPr lang="zh-CN" altLang="zh-CN" sz="3600" b="1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496</Words>
  <Application>Microsoft Office PowerPoint</Application>
  <PresentationFormat>自定义</PresentationFormat>
  <Paragraphs>165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3" baseType="lpstr">
      <vt:lpstr>Arial</vt:lpstr>
      <vt:lpstr>宋体</vt:lpstr>
      <vt:lpstr>汉仪雅酷黑 95W</vt:lpstr>
      <vt:lpstr>华文宋体</vt:lpstr>
      <vt:lpstr>NEU-BZ</vt:lpstr>
      <vt:lpstr>微软雅黑</vt:lpstr>
      <vt:lpstr>方正仿宋_GBK</vt:lpstr>
      <vt:lpstr>方正黑体_GBK</vt:lpstr>
      <vt:lpstr>NEU-HZ</vt:lpstr>
      <vt:lpstr>Calibri</vt:lpstr>
      <vt:lpstr>方正楷体_GBK</vt:lpstr>
      <vt:lpstr>方正隶变_GBK</vt:lpstr>
      <vt:lpstr>方正大标宋_GBK</vt:lpstr>
      <vt:lpstr>Wingdings</vt:lpstr>
      <vt:lpstr>方正书宋_GBK</vt:lpstr>
      <vt:lpstr>方正大标宋简体</vt:lpstr>
      <vt:lpstr>Times New Roman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247</cp:revision>
  <dcterms:created xsi:type="dcterms:W3CDTF">2019-06-19T02:08:00Z</dcterms:created>
  <dcterms:modified xsi:type="dcterms:W3CDTF">2026-02-28T06:27:41Z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