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30" r:id="rId9"/>
    <p:sldId id="524" r:id="rId10"/>
    <p:sldId id="525" r:id="rId11"/>
    <p:sldId id="526" r:id="rId12"/>
    <p:sldId id="498" r:id="rId13"/>
    <p:sldId id="531" r:id="rId14"/>
    <p:sldId id="532" r:id="rId15"/>
    <p:sldId id="522" r:id="rId16"/>
    <p:sldId id="427" r:id="rId17"/>
  </p:sldIdLst>
  <p:sldSz cx="12192000" cy="6858000"/>
  <p:notesSz cx="6858000" cy="9144000"/>
  <p:embeddedFontLst>
    <p:embeddedFont>
      <p:font typeface="NEU-HZ" pitchFamily="2" charset="-122"/>
      <p:regular r:id="rId18"/>
      <p:italic r:id="rId19"/>
    </p:embeddedFont>
    <p:embeddedFont>
      <p:font typeface="方正仿宋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华文宋体" pitchFamily="2" charset="-122"/>
      <p:regular r:id="rId25"/>
    </p:embeddedFont>
    <p:embeddedFont>
      <p:font typeface="方正黑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大标宋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小标宋_GBK" pitchFamily="65" charset="-122"/>
      <p:regular r:id="rId33"/>
    </p:embeddedFont>
    <p:embeddedFont>
      <p:font typeface="方正大标宋简体" charset="-122"/>
      <p:regular r:id="rId34"/>
    </p:embeddedFont>
    <p:embeddedFont>
      <p:font typeface="NEU-BZ" pitchFamily="2" charset="-122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５ 雷锋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叔叔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你在哪里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五、给加点字注音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再任选一个词语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用合适的方法理解它的意思。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晶莹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寻觅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泥泞</a:t>
            </a:r>
            <a:r>
              <a:rPr lang="en-US" altLang="zh-CN" sz="3600" smtClean="0">
                <a:latin typeface="方正楷体_GBK"/>
                <a:cs typeface="Times New Roman"/>
              </a:rPr>
              <a:t>( 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　　我能用方法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cs typeface="Times New Roman"/>
              </a:rPr>
              <a:t>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猜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到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的意思是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277726" y="2495337"/>
            <a:ext cx="3613483" cy="24929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R="0" lvl="0" indent="180975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①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联想近义词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indent="180975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②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观察字形结构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indent="180975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③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结合生活体验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0213" y="2889264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yínɡ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7460" y="2890952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58776" y="2928734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nìnɡ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79254" y="38999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85738" y="49401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寻觅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9130" y="49401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寻找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47796"/>
            <a:ext cx="112614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小溪说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昨天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他曾路过这里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抱着迷路的孩子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冒着蒙蒙的细雨。瞧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那泥泞路上的脚窝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就是他留下的足迹。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读着这段话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我仿佛看到了这样的画面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天气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抱着迷路的孩子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在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的小路上深一脚浅一脚地行走着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身后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留下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串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6865" y="3250214"/>
            <a:ext cx="10320825" cy="1488542"/>
            <a:chOff x="956865" y="3250214"/>
            <a:chExt cx="10320825" cy="1488542"/>
          </a:xfrm>
        </p:grpSpPr>
        <p:sp>
          <p:nvSpPr>
            <p:cNvPr id="6" name="矩形 5"/>
            <p:cNvSpPr/>
            <p:nvPr/>
          </p:nvSpPr>
          <p:spPr>
            <a:xfrm>
              <a:off x="9708030" y="3250214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蒙蒙</a:t>
              </a:r>
              <a:r>
                <a:rPr lang="zh-CN" altLang="zh-CN" sz="36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的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6865" y="4092425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细雨中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827674" y="409242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雷锋叔叔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476" y="49105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泥泞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5728719"/>
            <a:ext cx="3701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深深的足迹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脚印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3875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朗读课文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能发现诗歌有问有答的特点。其中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问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的部分体现了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的部分交代了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雷锋叔叔具体做了什么好事。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在寻找雷锋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叔叔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8076" y="26005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403" y="26005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7298"/>
            <a:ext cx="114900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你觉得雷锋叔叔可能还会做哪些好事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仿照课文第二小节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				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昨天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他曾路过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这里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	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就是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542541" y="2069431"/>
            <a:ext cx="0" cy="2803358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54273" y="25644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113" y="422645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冒着猛烈的太阳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03165" y="248525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扫光了满地的落叶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8485" y="340493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干净的校道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08556" y="42281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辛勤的劳动成果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26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285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每年的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日是学习雷锋日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我要向雷锋叔叔学习。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8167" y="96421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8998" y="96421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782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749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下列图片中哪些行为是学习雷锋的做法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56" y="2847639"/>
            <a:ext cx="118364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476329" y="10815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0252" y="1620068"/>
            <a:ext cx="9750917" cy="3879851"/>
            <a:chOff x="67576" y="1620068"/>
            <a:chExt cx="9750917" cy="3879851"/>
          </a:xfrm>
        </p:grpSpPr>
        <p:sp>
          <p:nvSpPr>
            <p:cNvPr id="3" name="矩形 2"/>
            <p:cNvSpPr/>
            <p:nvPr/>
          </p:nvSpPr>
          <p:spPr>
            <a:xfrm>
              <a:off x="505459" y="1620068"/>
              <a:ext cx="48365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一、读拼音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写字词。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207" b="50000"/>
            <a:stretch/>
          </p:blipFill>
          <p:spPr bwMode="auto">
            <a:xfrm>
              <a:off x="67576" y="2266399"/>
              <a:ext cx="5825837" cy="17499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53" t="20808" b="58384"/>
            <a:stretch/>
          </p:blipFill>
          <p:spPr bwMode="auto">
            <a:xfrm>
              <a:off x="335924" y="4618182"/>
              <a:ext cx="2710848" cy="728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745" r="50885"/>
            <a:stretch/>
          </p:blipFill>
          <p:spPr bwMode="auto">
            <a:xfrm>
              <a:off x="2972084" y="3951038"/>
              <a:ext cx="6846409" cy="154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826231" y="2828011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875242"/>
              </p:ext>
            </p:extLst>
          </p:nvPr>
        </p:nvGraphicFramePr>
        <p:xfrm>
          <a:off x="853724" y="28780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911938" y="2882667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131225"/>
              </p:ext>
            </p:extLst>
          </p:nvPr>
        </p:nvGraphicFramePr>
        <p:xfrm>
          <a:off x="3939431" y="293271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2" r="30604" b="50000"/>
          <a:stretch/>
        </p:blipFill>
        <p:spPr bwMode="auto">
          <a:xfrm>
            <a:off x="6145350" y="2266399"/>
            <a:ext cx="3847736" cy="174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6096000" y="2860647"/>
            <a:ext cx="4119833" cy="1090391"/>
            <a:chOff x="1913925" y="3341382"/>
            <a:chExt cx="4119833" cy="1090391"/>
          </a:xfrm>
        </p:grpSpPr>
        <p:grpSp>
          <p:nvGrpSpPr>
            <p:cNvPr id="22" name="组合 21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27" name="图片 26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3" r="19708" b="50000"/>
          <a:stretch/>
        </p:blipFill>
        <p:spPr bwMode="auto">
          <a:xfrm>
            <a:off x="10235696" y="2266399"/>
            <a:ext cx="1630798" cy="174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016327"/>
              </p:ext>
            </p:extLst>
          </p:nvPr>
        </p:nvGraphicFramePr>
        <p:xfrm>
          <a:off x="6139927" y="2907584"/>
          <a:ext cx="407590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18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89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8977"/>
                <a:gridCol w="1018977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804373" y="2828182"/>
            <a:ext cx="1077362" cy="1088889"/>
          </a:xfrm>
          <a:prstGeom prst="rect">
            <a:avLst/>
          </a:prstGeom>
        </p:spPr>
      </p:pic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305825"/>
              </p:ext>
            </p:extLst>
          </p:nvPr>
        </p:nvGraphicFramePr>
        <p:xfrm>
          <a:off x="10831866" y="287673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背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5177407" y="4454854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029214"/>
              </p:ext>
            </p:extLst>
          </p:nvPr>
        </p:nvGraphicFramePr>
        <p:xfrm>
          <a:off x="5204900" y="450490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二、选择题。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下列词语中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加点字的读音有误的一项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顺着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shùn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荆棘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jīnɡ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曾经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zēnɡ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奉献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xiàn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9645" y="2359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0893" y="37377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92137" y="37416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48805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26569" y="48362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二、选择题。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哪里需要献出爱心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雷锋叔叔就出现在哪里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雷锋叔叔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解放军战士雷锋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无私奉献、乐于助人的人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5571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17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2132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字用部首查字法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应先查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在《新华字典》里的解释有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向外透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往上升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恶劣的环境或危险等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不加小心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鲁莽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冲撞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用假的充当真的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假托。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给下面句子中加点的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字选择正确的解释。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雷锋冒雨送孩子回家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8971" y="1650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6030" y="16637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47679" y="57830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96655" y="5483968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2132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字用部首查字法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应先查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在《新华字典》里的解释有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向外透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往上升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恶劣的环境或危险等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不加小心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鲁莽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冲撞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用假的充当真的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假托。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给下面句子中加点的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字选择正确的解释。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我们拒绝使用冒牌货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8971" y="1650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6030" y="16637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77140" y="57830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3149" y="54599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107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2132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字用部首查字法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应先查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在《新华字典》里的解释有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向外透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往上升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恶劣的环境或危险等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不加小心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鲁莽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冲撞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用假的充当真的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假托。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给下面句子中加点的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字选择正确的解释。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鱼儿在水里冒泡儿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8971" y="1650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6030" y="16637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31956" y="57830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2356" y="54976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170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2132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三、查字典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字用部首查字法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应先查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在《新华字典》里的解释有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向外透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往上升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恶劣的环境或危险等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不加小心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鲁莽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冲撞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用假的充当真的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假托。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给下面句子中加点的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冒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字选择正确的解释。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昨天多有冒犯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请你原谅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8971" y="1650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76030" y="16637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74740" y="57830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9165" y="54599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733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年迈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晶莹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迷路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弯弯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蒙蒙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长长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小溪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的孩子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细雨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小路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大娘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smtClean="0">
                <a:latin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的露珠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123476" y="26627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9998" y="27345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迷路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3476" y="35510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蒙蒙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9998" y="35510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76" y="4333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9998" y="4333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晶莹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490</Words>
  <Application>Microsoft Office PowerPoint</Application>
  <PresentationFormat>自定义</PresentationFormat>
  <Paragraphs>141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方正隶变_GBK</vt:lpstr>
      <vt:lpstr>华文宋体</vt:lpstr>
      <vt:lpstr>方正黑体_GBK</vt:lpstr>
      <vt:lpstr>Calibri</vt:lpstr>
      <vt:lpstr>方正大标宋_GBK</vt:lpstr>
      <vt:lpstr>NEU-XT</vt:lpstr>
      <vt:lpstr>方正小标宋_GBK</vt:lpstr>
      <vt:lpstr>Wingdings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2026-02-28T02:17:47Z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