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4" r:id="rId6"/>
    <p:sldId id="525" r:id="rId7"/>
    <p:sldId id="526" r:id="rId8"/>
    <p:sldId id="527" r:id="rId9"/>
    <p:sldId id="528" r:id="rId10"/>
    <p:sldId id="498" r:id="rId11"/>
    <p:sldId id="522" r:id="rId12"/>
    <p:sldId id="427" r:id="rId13"/>
  </p:sldIdLst>
  <p:sldSz cx="12192000" cy="6858000"/>
  <p:notesSz cx="6858000" cy="9144000"/>
  <p:embeddedFontLst>
    <p:embeddedFont>
      <p:font typeface="NEU-HZ" pitchFamily="2" charset="-122"/>
      <p:regular r:id="rId14"/>
      <p:italic r:id="rId15"/>
    </p:embeddedFont>
    <p:embeddedFont>
      <p:font typeface="方正仿宋_GBK" pitchFamily="65" charset="-122"/>
      <p:regular r:id="rId16"/>
    </p:embeddedFont>
    <p:embeddedFont>
      <p:font typeface="方正楷体_GBK" pitchFamily="65" charset="-122"/>
      <p:regular r:id="rId17"/>
    </p:embeddedFont>
    <p:embeddedFont>
      <p:font typeface="微软雅黑" pitchFamily="34" charset="-122"/>
      <p:regular r:id="rId18"/>
      <p:bold r:id="rId19"/>
    </p:embeddedFont>
    <p:embeddedFont>
      <p:font typeface="方正隶变_GBK" pitchFamily="65" charset="-122"/>
      <p:regular r:id="rId20"/>
    </p:embeddedFont>
    <p:embeddedFont>
      <p:font typeface="方正黑体_GBK" pitchFamily="65" charset="-122"/>
      <p:regular r:id="rId21"/>
    </p:embeddedFont>
    <p:embeddedFont>
      <p:font typeface="Calibri" pitchFamily="34" charset="0"/>
      <p:regular r:id="rId22"/>
      <p:bold r:id="rId23"/>
      <p:italic r:id="rId24"/>
      <p:boldItalic r:id="rId25"/>
    </p:embeddedFont>
    <p:embeddedFont>
      <p:font typeface="方正大标宋_GBK" pitchFamily="65" charset="-122"/>
      <p:regular r:id="rId26"/>
    </p:embeddedFont>
    <p:embeddedFont>
      <p:font typeface="方正小标宋_GBK" pitchFamily="65" charset="-122"/>
      <p:regular r:id="rId27"/>
    </p:embeddedFont>
    <p:embeddedFont>
      <p:font typeface="方正大标宋简体" charset="-122"/>
      <p:regular r:id="rId28"/>
    </p:embeddedFont>
    <p:embeddedFont>
      <p:font typeface="NEU-BZ" pitchFamily="2" charset="-122"/>
      <p:regular r:id="rId29"/>
      <p:bold r:id="rId30"/>
      <p:italic r:id="rId31"/>
      <p:boldItalic r:id="rId3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32" Type="http://schemas.openxmlformats.org/officeDocument/2006/relationships/font" Target="fonts/font19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font" Target="fonts/font15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font" Target="fonts/font1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font" Target="fonts/font17.fntdata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9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5" Type="http://schemas.openxmlformats.org/officeDocument/2006/relationships/image" Target="../media/image7.jpeg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找春天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714961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阅读短文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春天的田野真美呀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!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柳树发了芽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桃树开了花。</a:t>
            </a:r>
            <a:r>
              <a:rPr lang="zh-CN" altLang="zh-CN" sz="3600" u="wavy">
                <a:latin typeface="Calibri"/>
                <a:ea typeface="方正仿宋_GBK"/>
                <a:cs typeface="Times New Roman"/>
              </a:rPr>
              <a:t>青青的小草悄悄地从泥土里钻了出来</a:t>
            </a:r>
            <a:r>
              <a:rPr lang="en-US" altLang="zh-CN" sz="3600" u="wavy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u="wavy">
                <a:latin typeface="Calibri"/>
                <a:ea typeface="方正仿宋_GBK"/>
                <a:cs typeface="Times New Roman"/>
              </a:rPr>
              <a:t>地上像插遍了密密的松针。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金黄的油菜花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引得蜜蜂飞来飞去。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这段话主要是围绕哪句话来写的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用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——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在文中画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出来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60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408271" y="3339717"/>
            <a:ext cx="3693118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88530"/>
            <a:ext cx="10768129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这段话中表示颜色的词有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、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这段话中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作者是抓住了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、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、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、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这些景物来写的。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用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“       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画出文中的比喻句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这句话把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比作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5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想一想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春天的田野里还有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什么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?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80465" y="100030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青青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886782" y="97624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金黄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74271" y="178236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柳树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718338" y="179608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桃树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23476" y="256441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42528" y="2564413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油菜花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622086" y="340493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23476" y="422477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松针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80665" y="5752237"/>
            <a:ext cx="86226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五颜六色的野花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绿油油的禾苗。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pic>
        <p:nvPicPr>
          <p:cNvPr id="16" name="image84.jpeg"/>
          <p:cNvPicPr/>
          <p:nvPr/>
        </p:nvPicPr>
        <p:blipFill rotWithShape="1">
          <a:blip r:embed="rId5"/>
          <a:srcRect l="3992" t="29184" r="4086" b="35407"/>
          <a:stretch/>
        </p:blipFill>
        <p:spPr>
          <a:xfrm>
            <a:off x="1685495" y="3764382"/>
            <a:ext cx="769997" cy="12878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50932" y="1846911"/>
            <a:ext cx="44678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一、读拼音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写字词。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pSp>
        <p:nvGrpSpPr>
          <p:cNvPr id="13" name="组合 12"/>
          <p:cNvGrpSpPr/>
          <p:nvPr/>
        </p:nvGrpSpPr>
        <p:grpSpPr>
          <a:xfrm>
            <a:off x="87203" y="1351349"/>
            <a:ext cx="12023923" cy="4806118"/>
            <a:chOff x="87203" y="1563013"/>
            <a:chExt cx="12023923" cy="4806118"/>
          </a:xfrm>
        </p:grpSpPr>
        <p:grpSp>
          <p:nvGrpSpPr>
            <p:cNvPr id="3" name="组合 2"/>
            <p:cNvGrpSpPr/>
            <p:nvPr/>
          </p:nvGrpSpPr>
          <p:grpSpPr>
            <a:xfrm>
              <a:off x="87203" y="1563013"/>
              <a:ext cx="12023923" cy="3167609"/>
              <a:chOff x="283154" y="1535020"/>
              <a:chExt cx="12023923" cy="3167609"/>
            </a:xfrm>
          </p:grpSpPr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43" r="7180" b="71788"/>
              <a:stretch/>
            </p:blipFill>
            <p:spPr bwMode="auto">
              <a:xfrm>
                <a:off x="283154" y="1535020"/>
                <a:ext cx="12023923" cy="141345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8" name="Picture 2"/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2820" t="11823" b="75141"/>
              <a:stretch/>
            </p:blipFill>
            <p:spPr bwMode="auto">
              <a:xfrm>
                <a:off x="283155" y="3769568"/>
                <a:ext cx="936564" cy="6531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9" name="Picture 2"/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6035" r="15242" b="33423"/>
              <a:stretch/>
            </p:blipFill>
            <p:spPr bwMode="auto">
              <a:xfrm>
                <a:off x="1135740" y="3172408"/>
                <a:ext cx="11056260" cy="153022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12" name="组合 11"/>
            <p:cNvGrpSpPr/>
            <p:nvPr/>
          </p:nvGrpSpPr>
          <p:grpSpPr>
            <a:xfrm>
              <a:off x="257827" y="4770437"/>
              <a:ext cx="4314157" cy="1598694"/>
              <a:chOff x="789672" y="5122505"/>
              <a:chExt cx="4314157" cy="1598694"/>
            </a:xfrm>
          </p:grpSpPr>
          <p:pic>
            <p:nvPicPr>
              <p:cNvPr id="10" name="Picture 2"/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72164" r="82500"/>
              <a:stretch/>
            </p:blipFill>
            <p:spPr bwMode="auto">
              <a:xfrm>
                <a:off x="2821062" y="5122505"/>
                <a:ext cx="2282767" cy="139460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1" name="Picture 2"/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4758" t="36035" b="33423"/>
              <a:stretch/>
            </p:blipFill>
            <p:spPr bwMode="auto">
              <a:xfrm>
                <a:off x="789672" y="5190978"/>
                <a:ext cx="1988206" cy="153022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EAE11FF2-D498-47A0-9620-7D74A73B6E7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422" t="5749" r="8370" b="5426"/>
          <a:stretch/>
        </p:blipFill>
        <p:spPr>
          <a:xfrm>
            <a:off x="1744410" y="1815153"/>
            <a:ext cx="1077362" cy="1088889"/>
          </a:xfrm>
          <a:prstGeom prst="rect">
            <a:avLst/>
          </a:prstGeom>
        </p:spPr>
      </p:pic>
      <p:graphicFrame>
        <p:nvGraphicFramePr>
          <p:cNvPr id="16" name="表格 15">
            <a:extLst>
              <a:ext uri="{FF2B5EF4-FFF2-40B4-BE49-F238E27FC236}">
                <a16:creationId xmlns="" xmlns:a16="http://schemas.microsoft.com/office/drawing/2014/main" id="{260EE6AF-653E-48C3-B2A2-42DF05BA2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8828613"/>
              </p:ext>
            </p:extLst>
          </p:nvPr>
        </p:nvGraphicFramePr>
        <p:xfrm>
          <a:off x="1771903" y="1863704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995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冲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17" name="组合 16"/>
          <p:cNvGrpSpPr/>
          <p:nvPr/>
        </p:nvGrpSpPr>
        <p:grpSpPr>
          <a:xfrm>
            <a:off x="5569294" y="1765101"/>
            <a:ext cx="2092662" cy="1090390"/>
            <a:chOff x="1987734" y="1843323"/>
            <a:chExt cx="2092662" cy="1090390"/>
          </a:xfrm>
        </p:grpSpPr>
        <p:pic>
          <p:nvPicPr>
            <p:cNvPr id="18" name="图片 17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0" name="表格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1369350"/>
              </p:ext>
            </p:extLst>
          </p:nvPr>
        </p:nvGraphicFramePr>
        <p:xfrm>
          <a:off x="5596787" y="1815153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寻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找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1" name="组合 20"/>
          <p:cNvGrpSpPr/>
          <p:nvPr/>
        </p:nvGrpSpPr>
        <p:grpSpPr>
          <a:xfrm>
            <a:off x="10019997" y="1777931"/>
            <a:ext cx="2092662" cy="1090390"/>
            <a:chOff x="1987734" y="1843323"/>
            <a:chExt cx="2092662" cy="1090390"/>
          </a:xfrm>
        </p:grpSpPr>
        <p:pic>
          <p:nvPicPr>
            <p:cNvPr id="22" name="图片 21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3" name="图片 22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4" name="表格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0891108"/>
              </p:ext>
            </p:extLst>
          </p:nvPr>
        </p:nvGraphicFramePr>
        <p:xfrm>
          <a:off x="10047490" y="1827983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眉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毛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EAE11FF2-D498-47A0-9620-7D74A73B6E7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422" t="5749" r="8370" b="5426"/>
          <a:stretch/>
        </p:blipFill>
        <p:spPr>
          <a:xfrm>
            <a:off x="1990116" y="3388606"/>
            <a:ext cx="1077362" cy="1088889"/>
          </a:xfrm>
          <a:prstGeom prst="rect">
            <a:avLst/>
          </a:prstGeom>
        </p:spPr>
      </p:pic>
      <p:graphicFrame>
        <p:nvGraphicFramePr>
          <p:cNvPr id="26" name="表格 25">
            <a:extLst>
              <a:ext uri="{FF2B5EF4-FFF2-40B4-BE49-F238E27FC236}">
                <a16:creationId xmlns="" xmlns:a16="http://schemas.microsoft.com/office/drawing/2014/main" id="{260EE6AF-653E-48C3-B2A2-42DF05BA2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6872782"/>
              </p:ext>
            </p:extLst>
          </p:nvPr>
        </p:nvGraphicFramePr>
        <p:xfrm>
          <a:off x="2017609" y="3437157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995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柳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EAE11FF2-D498-47A0-9620-7D74A73B6E7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422" t="5749" r="8370" b="5426"/>
          <a:stretch/>
        </p:blipFill>
        <p:spPr>
          <a:xfrm>
            <a:off x="3710061" y="3402084"/>
            <a:ext cx="1077362" cy="1088889"/>
          </a:xfrm>
          <a:prstGeom prst="rect">
            <a:avLst/>
          </a:prstGeom>
        </p:spPr>
      </p:pic>
      <p:graphicFrame>
        <p:nvGraphicFramePr>
          <p:cNvPr id="28" name="表格 27">
            <a:extLst>
              <a:ext uri="{FF2B5EF4-FFF2-40B4-BE49-F238E27FC236}">
                <a16:creationId xmlns="" xmlns:a16="http://schemas.microsoft.com/office/drawing/2014/main" id="{260EE6AF-653E-48C3-B2A2-42DF05BA2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2605399"/>
              </p:ext>
            </p:extLst>
          </p:nvPr>
        </p:nvGraphicFramePr>
        <p:xfrm>
          <a:off x="3737554" y="3450635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995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吐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EAE11FF2-D498-47A0-9620-7D74A73B6E7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422" t="5749" r="8370" b="5426"/>
          <a:stretch/>
        </p:blipFill>
        <p:spPr>
          <a:xfrm>
            <a:off x="6046011" y="3400470"/>
            <a:ext cx="1077362" cy="1088889"/>
          </a:xfrm>
          <a:prstGeom prst="rect">
            <a:avLst/>
          </a:prstGeom>
        </p:spPr>
      </p:pic>
      <p:graphicFrame>
        <p:nvGraphicFramePr>
          <p:cNvPr id="30" name="表格 29">
            <a:extLst>
              <a:ext uri="{FF2B5EF4-FFF2-40B4-BE49-F238E27FC236}">
                <a16:creationId xmlns="" xmlns:a16="http://schemas.microsoft.com/office/drawing/2014/main" id="{260EE6AF-653E-48C3-B2A2-42DF05BA2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5094128"/>
              </p:ext>
            </p:extLst>
          </p:nvPr>
        </p:nvGraphicFramePr>
        <p:xfrm>
          <a:off x="6073504" y="3449021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995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闻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1" name="图片 30">
            <a:extLst>
              <a:ext uri="{FF2B5EF4-FFF2-40B4-BE49-F238E27FC236}">
                <a16:creationId xmlns="" xmlns:a16="http://schemas.microsoft.com/office/drawing/2014/main" id="{EAE11FF2-D498-47A0-9620-7D74A73B6E7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422" t="5749" r="8370" b="5426"/>
          <a:stretch/>
        </p:blipFill>
        <p:spPr>
          <a:xfrm>
            <a:off x="8176501" y="3397049"/>
            <a:ext cx="1077362" cy="1088889"/>
          </a:xfrm>
          <a:prstGeom prst="rect">
            <a:avLst/>
          </a:prstGeom>
        </p:spPr>
      </p:pic>
      <p:graphicFrame>
        <p:nvGraphicFramePr>
          <p:cNvPr id="32" name="表格 31">
            <a:extLst>
              <a:ext uri="{FF2B5EF4-FFF2-40B4-BE49-F238E27FC236}">
                <a16:creationId xmlns="" xmlns:a16="http://schemas.microsoft.com/office/drawing/2014/main" id="{260EE6AF-653E-48C3-B2A2-42DF05BA2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956394"/>
              </p:ext>
            </p:extLst>
          </p:nvPr>
        </p:nvGraphicFramePr>
        <p:xfrm>
          <a:off x="8203994" y="3445600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995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桃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3" name="图片 32">
            <a:extLst>
              <a:ext uri="{FF2B5EF4-FFF2-40B4-BE49-F238E27FC236}">
                <a16:creationId xmlns="" xmlns:a16="http://schemas.microsoft.com/office/drawing/2014/main" id="{EAE11FF2-D498-47A0-9620-7D74A73B6E7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422" t="5749" r="8370" b="5426"/>
          <a:stretch/>
        </p:blipFill>
        <p:spPr>
          <a:xfrm>
            <a:off x="2287112" y="5033608"/>
            <a:ext cx="1077362" cy="1088889"/>
          </a:xfrm>
          <a:prstGeom prst="rect">
            <a:avLst/>
          </a:prstGeom>
        </p:spPr>
      </p:pic>
      <p:graphicFrame>
        <p:nvGraphicFramePr>
          <p:cNvPr id="34" name="表格 33">
            <a:extLst>
              <a:ext uri="{FF2B5EF4-FFF2-40B4-BE49-F238E27FC236}">
                <a16:creationId xmlns="" xmlns:a16="http://schemas.microsoft.com/office/drawing/2014/main" id="{260EE6AF-653E-48C3-B2A2-42DF05BA2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7492898"/>
              </p:ext>
            </p:extLst>
          </p:nvPr>
        </p:nvGraphicFramePr>
        <p:xfrm>
          <a:off x="2314605" y="5082159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995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荡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8387"/>
            <a:ext cx="11092982" cy="513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二、根据课文内容连一连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再写一写。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30000"/>
              </a:lnSpc>
            </a:pP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小草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叮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叮咚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咚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春天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的眼睛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/>
            </a:r>
            <a:b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</a:b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野花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吐出嫩芽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春天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的琴声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/>
            </a:r>
            <a:b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</a:b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树木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探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出头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来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春天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的音符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/>
            </a:r>
            <a:b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</a:b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小溪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朵两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朵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春天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眉</a:t>
            </a:r>
            <a:endParaRPr lang="en-US" altLang="zh-CN" sz="360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indent="722313">
              <a:lnSpc>
                <a:spcPct val="130000"/>
              </a:lnSpc>
            </a:pPr>
            <a:r>
              <a:rPr lang="zh-CN" altLang="en-US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我找到的</a:t>
            </a:r>
            <a:r>
              <a:rPr lang="zh-CN" altLang="en-US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春天</a:t>
            </a:r>
            <a:r>
              <a:rPr lang="zh-CN" altLang="en-US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：</a:t>
            </a:r>
            <a:r>
              <a:rPr lang="zh-CN" altLang="en-US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zh-CN" altLang="en-US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                                      </a:t>
            </a:r>
            <a:r>
              <a:rPr lang="zh-CN" altLang="en-US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，</a:t>
            </a:r>
            <a:endParaRPr lang="en-US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30000"/>
              </a:lnSpc>
            </a:pPr>
            <a:r>
              <a:rPr lang="zh-CN" altLang="en-US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那</a:t>
            </a:r>
            <a:r>
              <a:rPr lang="zh-CN" altLang="en-US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是春天的</a:t>
            </a:r>
            <a:r>
              <a:rPr lang="zh-CN" altLang="en-US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</a:t>
            </a:r>
            <a:r>
              <a:rPr lang="zh-CN" altLang="en-US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  </a:t>
            </a:r>
            <a:r>
              <a:rPr lang="zh-CN" altLang="en-US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吧？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554286" y="1936176"/>
            <a:ext cx="2716925" cy="149282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6186443" y="3435243"/>
            <a:ext cx="2620673" cy="66752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554286" y="2682588"/>
            <a:ext cx="2716925" cy="142018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6129770" y="2045368"/>
            <a:ext cx="2677346" cy="205740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1554286" y="2682588"/>
            <a:ext cx="2596609" cy="75265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6096000" y="2682588"/>
            <a:ext cx="2711116" cy="75265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1554286" y="2045368"/>
            <a:ext cx="2596609" cy="205740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6096000" y="1936176"/>
            <a:ext cx="2711116" cy="74641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5219381" y="4393214"/>
            <a:ext cx="48149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从南方飞回来的燕子</a:t>
            </a:r>
            <a:endParaRPr lang="zh-CN" altLang="en-US" b="1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387095" y="5193635"/>
            <a:ext cx="18322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报信员</a:t>
            </a:r>
            <a:endParaRPr lang="zh-CN" altLang="en-US" b="1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4541"/>
            <a:ext cx="1100645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三、照样子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在括号里填入表示声音的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AABB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式的词语。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例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快乐的小孩</a:t>
            </a:r>
            <a:r>
              <a:rPr lang="en-US" altLang="zh-CN" sz="360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嘻嘻哈哈</a:t>
            </a:r>
            <a:r>
              <a:rPr lang="en-US" altLang="zh-CN" sz="360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　　　</a:t>
            </a:r>
            <a:endParaRPr lang="en-US" altLang="zh-CN" sz="360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解冻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的小溪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春天的小雨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endParaRPr lang="en-US" altLang="zh-CN" sz="360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树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上的小鸟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35758" y="2675033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叮叮咚咚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35757" y="3538972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淅淅沥沥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35756" y="4308993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叽叽喳喳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4052"/>
            <a:ext cx="11297519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四、按要求完成句子练习。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春天像个害羞的小姑娘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遮遮掩掩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躲躲藏藏。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夏天像个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蹦蹦跳跳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小草从地下探出头来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那是春天的眉毛吧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?(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仿写拟人句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田里的油菜花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那是春天的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?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小鸟在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在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在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补充完整句子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62061" y="2459504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淘气的小男孩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617622" y="2459503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快快乐乐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85391" y="4104456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金黄金黄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402450" y="4104456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花裙子吧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76254" y="4970730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天上飞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599928" y="4970729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树上叫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240178" y="4970730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草地上吃虫子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0859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五、阅读文段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完成后面的练习。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春天来了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!</a:t>
            </a:r>
            <a:r>
              <a:rPr lang="zh-CN" altLang="zh-CN" sz="3600" u="sng">
                <a:latin typeface="Calibri"/>
                <a:ea typeface="方正仿宋_GBK"/>
                <a:cs typeface="Times New Roman"/>
              </a:rPr>
              <a:t>我们看到了她</a:t>
            </a:r>
            <a:r>
              <a:rPr lang="en-US" altLang="zh-CN" sz="3600" u="sng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latin typeface="Calibri"/>
                <a:ea typeface="方正仿宋_GBK"/>
                <a:cs typeface="Times New Roman"/>
              </a:rPr>
              <a:t>我们听到了她</a:t>
            </a:r>
            <a:r>
              <a:rPr lang="en-US" altLang="zh-CN" sz="3600" u="sng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latin typeface="Calibri"/>
                <a:ea typeface="方正仿宋_GBK"/>
                <a:cs typeface="Times New Roman"/>
              </a:rPr>
              <a:t>我们闻到了她</a:t>
            </a:r>
            <a:r>
              <a:rPr lang="en-US" altLang="zh-CN" sz="3600" u="sng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latin typeface="Calibri"/>
                <a:ea typeface="方正仿宋_GBK"/>
                <a:cs typeface="Times New Roman"/>
              </a:rPr>
              <a:t>我们触到了她。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她在柳枝上荡秋千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在风筝尾巴上摇哇摇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;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她在喜鹊、杜鹃嘴里叫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在桃花、杏花枝头笑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……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这段话是围绕哪句话写的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用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“        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画出来。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这段话中的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她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是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84.jpeg"/>
          <p:cNvPicPr/>
          <p:nvPr/>
        </p:nvPicPr>
        <p:blipFill rotWithShape="1">
          <a:blip r:embed="rId5"/>
          <a:srcRect l="3992" t="29184" r="4086" b="35407"/>
          <a:stretch/>
        </p:blipFill>
        <p:spPr>
          <a:xfrm>
            <a:off x="6862461" y="4558879"/>
            <a:ext cx="958065" cy="128789"/>
          </a:xfrm>
          <a:prstGeom prst="rect">
            <a:avLst/>
          </a:prstGeom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0" t="12009" r="62222" b="50001"/>
          <a:stretch/>
        </p:blipFill>
        <p:spPr bwMode="auto">
          <a:xfrm>
            <a:off x="1408271" y="2489636"/>
            <a:ext cx="1852287" cy="104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4988004" y="492260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春天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0859"/>
            <a:ext cx="1100645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孩子们在柳枝上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在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在喜鹊、杜鹃嘴里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在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等地方找到了春天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感受到她的美丽与无限生机。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春天还会在哪里呢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请你发挥想象写一写。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我看到她在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到她在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90926" y="933283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风筝尾巴上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65745" y="1710172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桃花、杏花枝头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41738" y="4200709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花园里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96000" y="420070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听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161275" y="4200708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小河里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7819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0859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5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在课文中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孩子们找到的春天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包括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多选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A.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小草发芽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   B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小溪解冻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C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蝴蝶飞舞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    D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野花盛开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6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画横线的句子要用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A.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急切、喜悦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B.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平静、无奈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的语气读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重读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这些词语。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14386" y="1072497"/>
            <a:ext cx="11592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ABD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94744" y="3369671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51663" y="418867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看到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60388" y="418867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听到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620707" y="418867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闻到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59549" y="498276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触到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7682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430</Words>
  <Application>Microsoft Office PowerPoint</Application>
  <PresentationFormat>自定义</PresentationFormat>
  <Paragraphs>109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9" baseType="lpstr">
      <vt:lpstr>Arial</vt:lpstr>
      <vt:lpstr>宋体</vt:lpstr>
      <vt:lpstr>NEU-HZ</vt:lpstr>
      <vt:lpstr>方正仿宋_GBK</vt:lpstr>
      <vt:lpstr>方正楷体_GBK</vt:lpstr>
      <vt:lpstr>汉仪雅酷黑 95W</vt:lpstr>
      <vt:lpstr>微软雅黑</vt:lpstr>
      <vt:lpstr>方正隶变_GBK</vt:lpstr>
      <vt:lpstr>方正黑体_GBK</vt:lpstr>
      <vt:lpstr>Calibri</vt:lpstr>
      <vt:lpstr>方正大标宋_GBK</vt:lpstr>
      <vt:lpstr>方正小标宋_GBK</vt:lpstr>
      <vt:lpstr>Wingdings</vt:lpstr>
      <vt:lpstr>方正大标宋简体</vt:lpstr>
      <vt:lpstr>NEU-BZ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249</cp:revision>
  <dcterms:created xsi:type="dcterms:W3CDTF">2019-06-19T02:08:00Z</dcterms:created>
  <dcterms:modified xsi:type="dcterms:W3CDTF">2026-02-27T23:50:03Z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