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7" r:id="rId6"/>
    <p:sldId id="498" r:id="rId7"/>
    <p:sldId id="528" r:id="rId8"/>
    <p:sldId id="524" r:id="rId9"/>
    <p:sldId id="525" r:id="rId10"/>
    <p:sldId id="427" r:id="rId11"/>
  </p:sldIdLst>
  <p:sldSz cx="12192000" cy="6858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仿宋_GBK" pitchFamily="65" charset="-122"/>
      <p:regular r:id="rId16"/>
    </p:embeddedFont>
    <p:embeddedFont>
      <p:font typeface="方正大标宋_GBK" pitchFamily="65" charset="-122"/>
      <p:regular r:id="rId17"/>
    </p:embeddedFont>
    <p:embeddedFont>
      <p:font typeface="方正隶变_GBK" pitchFamily="65" charset="-122"/>
      <p:regular r:id="rId18"/>
    </p:embeddedFont>
    <p:embeddedFont>
      <p:font typeface="方正楷体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NEU-XT" pitchFamily="18" charset="-122"/>
      <p:regular r:id="rId22"/>
    </p:embeddedFont>
    <p:embeddedFont>
      <p:font typeface="微软雅黑" pitchFamily="34" charset="-122"/>
      <p:regular r:id="rId23"/>
      <p:bold r:id="rId24"/>
    </p:embeddedFont>
    <p:embeddedFont>
      <p:font typeface="NEU-BZ" pitchFamily="2" charset="-122"/>
      <p:regular r:id="rId25"/>
      <p:bold r:id="rId26"/>
      <p:italic r:id="rId27"/>
      <p:boldItalic r:id="rId28"/>
    </p:embeddedFont>
    <p:embeddedFont>
      <p:font typeface="方正大标宋简体" charset="-122"/>
      <p:regular r:id="rId29"/>
    </p:embeddedFont>
    <p:embeddedFont>
      <p:font typeface="NEU-HZ" pitchFamily="2" charset="-122"/>
      <p:regular r:id="rId30"/>
      <p: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8.png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8.png"/><Relationship Id="rId4" Type="http://schemas.openxmlformats.org/officeDocument/2006/relationships/image" Target="../media/image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２　传统节日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024" y="1731925"/>
            <a:ext cx="57709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>
                <a:latin typeface="Calibri"/>
                <a:ea typeface="方正黑体_GBK"/>
                <a:cs typeface="Times New Roman"/>
              </a:rPr>
              <a:t>一、看一看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读一读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193" b="50000"/>
          <a:stretch/>
        </p:blipFill>
        <p:spPr bwMode="auto">
          <a:xfrm>
            <a:off x="668065" y="1007447"/>
            <a:ext cx="10062139" cy="1744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73" b="50000"/>
          <a:stretch/>
        </p:blipFill>
        <p:spPr bwMode="auto">
          <a:xfrm>
            <a:off x="232432" y="2737774"/>
            <a:ext cx="3885289" cy="1744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81" r="75437"/>
          <a:stretch/>
        </p:blipFill>
        <p:spPr bwMode="auto">
          <a:xfrm>
            <a:off x="4117722" y="2723148"/>
            <a:ext cx="3441922" cy="1759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5" t="49581"/>
          <a:stretch/>
        </p:blipFill>
        <p:spPr bwMode="auto">
          <a:xfrm>
            <a:off x="353825" y="4610918"/>
            <a:ext cx="6924398" cy="1759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3679752" y="1598047"/>
            <a:ext cx="1077362" cy="1088889"/>
          </a:xfrm>
          <a:prstGeom prst="rect">
            <a:avLst/>
          </a:prstGeom>
        </p:spPr>
      </p:pic>
      <p:graphicFrame>
        <p:nvGraphicFramePr>
          <p:cNvPr id="12" name="表格 11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392608"/>
              </p:ext>
            </p:extLst>
          </p:nvPr>
        </p:nvGraphicFramePr>
        <p:xfrm>
          <a:off x="3707245" y="1646598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贴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8893039" y="1609475"/>
            <a:ext cx="1077362" cy="1088889"/>
          </a:xfrm>
          <a:prstGeom prst="rect">
            <a:avLst/>
          </a:prstGeom>
        </p:spPr>
      </p:pic>
      <p:graphicFrame>
        <p:nvGraphicFramePr>
          <p:cNvPr id="14" name="表格 13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989055"/>
              </p:ext>
            </p:extLst>
          </p:nvPr>
        </p:nvGraphicFramePr>
        <p:xfrm>
          <a:off x="8920532" y="1658026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龙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2261169" y="3380449"/>
            <a:ext cx="1077362" cy="1088889"/>
          </a:xfrm>
          <a:prstGeom prst="rect">
            <a:avLst/>
          </a:prstGeom>
        </p:spPr>
      </p:pic>
      <p:graphicFrame>
        <p:nvGraphicFramePr>
          <p:cNvPr id="16" name="表格 15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060444"/>
              </p:ext>
            </p:extLst>
          </p:nvPr>
        </p:nvGraphicFramePr>
        <p:xfrm>
          <a:off x="2288662" y="3429000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艾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4117387" y="3394786"/>
            <a:ext cx="1077362" cy="1088889"/>
          </a:xfrm>
          <a:prstGeom prst="rect">
            <a:avLst/>
          </a:prstGeom>
        </p:spPr>
      </p:pic>
      <p:graphicFrame>
        <p:nvGraphicFramePr>
          <p:cNvPr id="18" name="表格 17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933699"/>
              </p:ext>
            </p:extLst>
          </p:nvPr>
        </p:nvGraphicFramePr>
        <p:xfrm>
          <a:off x="4144880" y="3443337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全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5628516" y="3382618"/>
            <a:ext cx="2092662" cy="1090390"/>
            <a:chOff x="1987734" y="1843323"/>
            <a:chExt cx="2092662" cy="1090390"/>
          </a:xfrm>
        </p:grpSpPr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2" name="表格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5915"/>
              </p:ext>
            </p:extLst>
          </p:nvPr>
        </p:nvGraphicFramePr>
        <p:xfrm>
          <a:off x="5656009" y="343267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63" t="49581" r="49415"/>
          <a:stretch/>
        </p:blipFill>
        <p:spPr bwMode="auto">
          <a:xfrm>
            <a:off x="7759088" y="2723148"/>
            <a:ext cx="3646422" cy="1759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8245517" y="3391078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142443"/>
              </p:ext>
            </p:extLst>
          </p:nvPr>
        </p:nvGraphicFramePr>
        <p:xfrm>
          <a:off x="8273010" y="344113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传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863464" y="5326935"/>
            <a:ext cx="1077362" cy="1088889"/>
          </a:xfrm>
          <a:prstGeom prst="rect">
            <a:avLst/>
          </a:prstGeom>
        </p:spPr>
      </p:pic>
      <p:graphicFrame>
        <p:nvGraphicFramePr>
          <p:cNvPr id="29" name="表格 28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759996"/>
              </p:ext>
            </p:extLst>
          </p:nvPr>
        </p:nvGraphicFramePr>
        <p:xfrm>
          <a:off x="890957" y="5375486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街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933"/>
            <a:ext cx="10142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>
                <a:latin typeface="Calibri"/>
                <a:ea typeface="方正黑体_GBK"/>
                <a:cs typeface="Times New Roman"/>
              </a:rPr>
              <a:t>二、读方框里的文段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505458" y="4283272"/>
            <a:ext cx="113817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从文段中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我知道与端午节相关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一种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美食是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与乞巧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节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相关的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民间传说是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5632" y="1588597"/>
            <a:ext cx="69261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过端午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赛龙舟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。粽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香艾香满堂飘。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仿宋_GBK"/>
                <a:cs typeface="Times New Roman"/>
              </a:rPr>
              <a:t>七月七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来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乞巧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牛郎织女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会鹊桥。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仿宋_GBK"/>
                <a:cs typeface="Times New Roman"/>
              </a:rPr>
              <a:t>过中秋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吃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月饼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十五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圆月当空照。</a:t>
            </a:r>
            <a:endParaRPr lang="zh-CN" altLang="en-US" sz="3600"/>
          </a:p>
        </p:txBody>
      </p:sp>
      <p:sp>
        <p:nvSpPr>
          <p:cNvPr id="9" name="矩形 8"/>
          <p:cNvSpPr/>
          <p:nvPr/>
        </p:nvSpPr>
        <p:spPr>
          <a:xfrm>
            <a:off x="1952962" y="1606797"/>
            <a:ext cx="7323384" cy="257915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93949" y="432105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粽子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48189" y="516043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牛郎织女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933"/>
            <a:ext cx="10142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>
                <a:latin typeface="Calibri"/>
                <a:ea typeface="方正黑体_GBK"/>
                <a:cs typeface="Times New Roman"/>
              </a:rPr>
              <a:t>二、读方框里的文段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505458" y="4102792"/>
            <a:ext cx="1138174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选一选。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农历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是端午节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是中秋节。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七月初七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五月初五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八月十五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5632" y="1588597"/>
            <a:ext cx="69261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过端午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赛龙舟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。粽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香艾香满堂飘。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仿宋_GBK"/>
                <a:cs typeface="Times New Roman"/>
              </a:rPr>
              <a:t>七月七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来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乞巧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牛郎织女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会鹊桥。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仿宋_GBK"/>
                <a:cs typeface="Times New Roman"/>
              </a:rPr>
              <a:t>过中秋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吃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月饼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十五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圆月当空照。</a:t>
            </a:r>
            <a:endParaRPr lang="zh-CN" altLang="en-US" sz="3600"/>
          </a:p>
        </p:txBody>
      </p:sp>
      <p:sp>
        <p:nvSpPr>
          <p:cNvPr id="9" name="矩形 8"/>
          <p:cNvSpPr/>
          <p:nvPr/>
        </p:nvSpPr>
        <p:spPr>
          <a:xfrm>
            <a:off x="1952962" y="1606797"/>
            <a:ext cx="7323384" cy="257915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45632" y="501885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73162" y="501885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435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1315" y="1752418"/>
            <a:ext cx="104074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一、看图片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" y="2447925"/>
            <a:ext cx="11588750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01625" y="4466322"/>
            <a:ext cx="11588750" cy="1666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根据图片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在横线上填写传统节日的名称。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不会写的字写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拼音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0195" y="3741821"/>
            <a:ext cx="18967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端午节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48280" y="3739680"/>
            <a:ext cx="18967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春节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64196" y="3741821"/>
            <a:ext cx="18967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中秋节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59796" y="3739679"/>
            <a:ext cx="18967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元宵节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1315" y="1752418"/>
            <a:ext cx="104074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一、看图片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" y="2447925"/>
            <a:ext cx="11588750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01625" y="4466322"/>
            <a:ext cx="115887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按时间顺序给上面的节日排序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填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序号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0195" y="3741821"/>
            <a:ext cx="18967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端午节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48280" y="3739680"/>
            <a:ext cx="18967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春节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64196" y="3741821"/>
            <a:ext cx="18967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中秋节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59796" y="3739679"/>
            <a:ext cx="18967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元宵节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11662" y="451613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②④①③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051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75732"/>
            <a:ext cx="115887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下面两句诗写的是什么节日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你在这个节日里会做什么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写一写。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仿宋_GBK"/>
                <a:cs typeface="Times New Roman"/>
              </a:rPr>
              <a:t>清明时节雨纷纷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路上行人欲断魂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                                    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r>
              <a:rPr lang="en-US" altLang="zh-CN" sz="3600" u="sng">
                <a:latin typeface="Calibri"/>
                <a:ea typeface="方正楷体_GBK"/>
                <a:cs typeface="Times New Roman"/>
              </a:rPr>
              <a:t>	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0454" y="3370259"/>
            <a:ext cx="97392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清明节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我会在清明节拜祭祖先、扫墓。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二、你知道下列节日分别是哪个民族的吗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选一选。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泼水节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那达慕大会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三月三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歌会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火把节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壮族</a:t>
            </a:r>
            <a:r>
              <a:rPr lang="en-US" altLang="zh-CN" sz="3600" smtClean="0">
                <a:latin typeface="方正楷体_GBK"/>
                <a:cs typeface="Times New Roman"/>
              </a:rPr>
              <a:t>(          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彝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yí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族</a:t>
            </a:r>
            <a:r>
              <a:rPr lang="en-US" altLang="zh-CN" sz="3600" smtClean="0">
                <a:latin typeface="方正楷体_GBK"/>
                <a:cs typeface="Times New Roman"/>
              </a:rPr>
              <a:t>(          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傣</a:t>
            </a:r>
            <a:r>
              <a:rPr lang="en-US" altLang="zh-CN" sz="3600">
                <a:latin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dǎi</a:t>
            </a:r>
            <a:r>
              <a:rPr lang="en-US" altLang="zh-CN" sz="3600">
                <a:latin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族</a:t>
            </a:r>
            <a:r>
              <a:rPr lang="en-US" altLang="zh-CN" sz="3600" smtClean="0">
                <a:latin typeface="方正楷体_GBK"/>
                <a:cs typeface="Times New Roman"/>
              </a:rPr>
              <a:t>(          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NEU-XT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蒙古族</a:t>
            </a:r>
            <a:r>
              <a:rPr lang="en-US" altLang="zh-CN" sz="3600" smtClean="0">
                <a:latin typeface="方正楷体_GBK"/>
                <a:cs typeface="Times New Roman"/>
              </a:rPr>
              <a:t>(          )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1908306" y="43571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8686" y="435711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76392" y="43571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96558" y="51872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264</Words>
  <Application>Microsoft Office PowerPoint</Application>
  <PresentationFormat>自定义</PresentationFormat>
  <Paragraphs>70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8" baseType="lpstr">
      <vt:lpstr>Arial</vt:lpstr>
      <vt:lpstr>宋体</vt:lpstr>
      <vt:lpstr>Calibri</vt:lpstr>
      <vt:lpstr>方正仿宋_GBK</vt:lpstr>
      <vt:lpstr>汉仪雅酷黑 95W</vt:lpstr>
      <vt:lpstr>方正大标宋_GBK</vt:lpstr>
      <vt:lpstr>方正隶变_GBK</vt:lpstr>
      <vt:lpstr>方正楷体_GBK</vt:lpstr>
      <vt:lpstr>Wingdings</vt:lpstr>
      <vt:lpstr>Times New Roman</vt:lpstr>
      <vt:lpstr>方正小标宋_GBK</vt:lpstr>
      <vt:lpstr>方正黑体_GBK</vt:lpstr>
      <vt:lpstr>NEU-XT</vt:lpstr>
      <vt:lpstr>微软雅黑</vt:lpstr>
      <vt:lpstr>NEU-BZ</vt:lpstr>
      <vt:lpstr>方正大标宋简体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2026-03-10T00:27:30Z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