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华文宋体" pitchFamily="2" charset="-122"/>
      <p:regular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XT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期中复习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6870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这个不倒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dǎo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dào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翁能倒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dǎo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dào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立。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水上漂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piāo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piào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着漂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piāo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piào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亮的纸船。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炸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zhà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油条的锅被炸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zhà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烂了。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这本书的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dí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de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确是我的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dí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de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31472" y="24864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85061" y="25264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36450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14831" y="36529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1303" y="47238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38153" y="47479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95169" y="57989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67948" y="57826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290606" y="23860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15008" y="23335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33941" y="34641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211778" y="34583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85250" y="45712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42478" y="45994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855357" y="56299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41278" y="561737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910502" y="2458827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685481"/>
              </p:ext>
            </p:extLst>
          </p:nvPr>
        </p:nvGraphicFramePr>
        <p:xfrm>
          <a:off x="937995" y="25088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FEF7039-5F77-47B2-BC9E-639E581A2BD4}"/>
              </a:ext>
            </a:extLst>
          </p:cNvPr>
          <p:cNvGrpSpPr/>
          <p:nvPr/>
        </p:nvGrpSpPr>
        <p:grpSpPr>
          <a:xfrm>
            <a:off x="3676706" y="2457326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xmlns="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864169"/>
              </p:ext>
            </p:extLst>
          </p:nvPr>
        </p:nvGraphicFramePr>
        <p:xfrm>
          <a:off x="3704199" y="250737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F5CF797-AC72-427F-8B52-FDDD84568906}"/>
              </a:ext>
            </a:extLst>
          </p:cNvPr>
          <p:cNvGrpSpPr/>
          <p:nvPr/>
        </p:nvGrpSpPr>
        <p:grpSpPr>
          <a:xfrm>
            <a:off x="6462238" y="2455825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xmlns="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089331"/>
              </p:ext>
            </p:extLst>
          </p:nvPr>
        </p:nvGraphicFramePr>
        <p:xfrm>
          <a:off x="6489731" y="250587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7BB3A1A-7EFC-467E-A83D-EBD4472F741C}"/>
              </a:ext>
            </a:extLst>
          </p:cNvPr>
          <p:cNvGrpSpPr/>
          <p:nvPr/>
        </p:nvGrpSpPr>
        <p:grpSpPr>
          <a:xfrm>
            <a:off x="9157256" y="2456519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xmlns="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230512"/>
              </p:ext>
            </p:extLst>
          </p:nvPr>
        </p:nvGraphicFramePr>
        <p:xfrm>
          <a:off x="9184749" y="250657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F8BBC33-E41C-4B7B-92BE-707110385D04}"/>
              </a:ext>
            </a:extLst>
          </p:cNvPr>
          <p:cNvGrpSpPr/>
          <p:nvPr/>
        </p:nvGrpSpPr>
        <p:grpSpPr>
          <a:xfrm>
            <a:off x="925743" y="4524248"/>
            <a:ext cx="2092662" cy="1090390"/>
            <a:chOff x="1987734" y="1843323"/>
            <a:chExt cx="2092662" cy="109039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8" name="表格 37">
            <a:extLst>
              <a:ext uri="{FF2B5EF4-FFF2-40B4-BE49-F238E27FC236}">
                <a16:creationId xmlns:a16="http://schemas.microsoft.com/office/drawing/2014/main" xmlns="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4186"/>
              </p:ext>
            </p:extLst>
          </p:nvPr>
        </p:nvGraphicFramePr>
        <p:xfrm>
          <a:off x="953236" y="457430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FEF7039-5F77-47B2-BC9E-639E581A2BD4}"/>
              </a:ext>
            </a:extLst>
          </p:cNvPr>
          <p:cNvGrpSpPr/>
          <p:nvPr/>
        </p:nvGrpSpPr>
        <p:grpSpPr>
          <a:xfrm>
            <a:off x="3691947" y="4522747"/>
            <a:ext cx="2092662" cy="1090390"/>
            <a:chOff x="1987734" y="1843323"/>
            <a:chExt cx="2092662" cy="1090390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2" name="表格 41">
            <a:extLst>
              <a:ext uri="{FF2B5EF4-FFF2-40B4-BE49-F238E27FC236}">
                <a16:creationId xmlns:a16="http://schemas.microsoft.com/office/drawing/2014/main" xmlns="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618324"/>
              </p:ext>
            </p:extLst>
          </p:nvPr>
        </p:nvGraphicFramePr>
        <p:xfrm>
          <a:off x="3719440" y="457279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FF5CF797-AC72-427F-8B52-FDDD84568906}"/>
              </a:ext>
            </a:extLst>
          </p:cNvPr>
          <p:cNvGrpSpPr/>
          <p:nvPr/>
        </p:nvGrpSpPr>
        <p:grpSpPr>
          <a:xfrm>
            <a:off x="6477479" y="4521246"/>
            <a:ext cx="2092662" cy="1090390"/>
            <a:chOff x="1987734" y="1843323"/>
            <a:chExt cx="2092662" cy="1090390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6" name="表格 45">
            <a:extLst>
              <a:ext uri="{FF2B5EF4-FFF2-40B4-BE49-F238E27FC236}">
                <a16:creationId xmlns:a16="http://schemas.microsoft.com/office/drawing/2014/main" xmlns="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94465"/>
              </p:ext>
            </p:extLst>
          </p:nvPr>
        </p:nvGraphicFramePr>
        <p:xfrm>
          <a:off x="6504972" y="457129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7BB3A1A-7EFC-467E-A83D-EBD4472F741C}"/>
              </a:ext>
            </a:extLst>
          </p:cNvPr>
          <p:cNvGrpSpPr/>
          <p:nvPr/>
        </p:nvGrpSpPr>
        <p:grpSpPr>
          <a:xfrm>
            <a:off x="9172497" y="4521940"/>
            <a:ext cx="2092662" cy="1090390"/>
            <a:chOff x="1987734" y="1843323"/>
            <a:chExt cx="2092662" cy="1090390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xmlns="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20525"/>
              </p:ext>
            </p:extLst>
          </p:nvPr>
        </p:nvGraphicFramePr>
        <p:xfrm>
          <a:off x="9199990" y="45719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03"/>
          <a:stretch/>
        </p:blipFill>
        <p:spPr bwMode="auto">
          <a:xfrm>
            <a:off x="758000" y="1843785"/>
            <a:ext cx="10539663" cy="57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04"/>
          <a:stretch/>
        </p:blipFill>
        <p:spPr bwMode="auto">
          <a:xfrm>
            <a:off x="890352" y="3857389"/>
            <a:ext cx="10539663" cy="61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109004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三、写出下面汉字的部首。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匹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购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敲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麝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章</a:t>
            </a:r>
            <a:r>
              <a:rPr lang="en-US" altLang="zh-CN" sz="3600" smtClean="0">
                <a:latin typeface="方正楷体_GBK"/>
                <a:cs typeface="Times New Roman"/>
              </a:rPr>
              <a:t>(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260991" y="23478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3855" y="23856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560" y="23856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7392" y="23615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4160" y="23735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四、在括号里填上合适的动词。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窗花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鞭炮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花灯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月饼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游戏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孩子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拼音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树苗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940" y="2413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2771" y="23860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2066" y="24147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61202" y="23860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1939" y="3430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2770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2065" y="34821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3299" y="34925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32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画出每组中不同类的词语。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怒气冲冲　　火冒三丈　　欢天喜地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泣不成声　　兴高采烈　　心花怒放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心如刀割　　七上八下　　悲痛欲绝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451138" y="2501662"/>
            <a:ext cx="1862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88529" y="3303767"/>
            <a:ext cx="1862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687876" y="4141254"/>
            <a:ext cx="18626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179</Words>
  <Application>Microsoft Office PowerPoint</Application>
  <PresentationFormat>自定义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NEU-BZ</vt:lpstr>
      <vt:lpstr>方正隶变_GBK</vt:lpstr>
      <vt:lpstr>Wingdings</vt:lpstr>
      <vt:lpstr>方正楷体_GBK</vt:lpstr>
      <vt:lpstr>楷体</vt:lpstr>
      <vt:lpstr>方正仿宋_GBK</vt:lpstr>
      <vt:lpstr>NEU-HZ</vt:lpstr>
      <vt:lpstr>华文宋体</vt:lpstr>
      <vt:lpstr>方正大标宋简体</vt:lpstr>
      <vt:lpstr>方正黑体_GBK</vt:lpstr>
      <vt:lpstr>Times New Roman</vt:lpstr>
      <vt:lpstr>Calibri</vt:lpstr>
      <vt:lpstr>方正大标宋_GBK</vt:lpstr>
      <vt:lpstr>方正小标宋_GBK</vt:lpstr>
      <vt:lpstr>微软雅黑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2026-03-10T23:49:06Z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