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6" r:id="rId8"/>
    <p:sldId id="527" r:id="rId9"/>
    <p:sldId id="529" r:id="rId10"/>
    <p:sldId id="528" r:id="rId11"/>
    <p:sldId id="530" r:id="rId12"/>
    <p:sldId id="498" r:id="rId13"/>
    <p:sldId id="427" r:id="rId14"/>
  </p:sldIdLst>
  <p:sldSz cx="12192000" cy="6858000"/>
  <p:notesSz cx="6858000" cy="9144000"/>
  <p:embeddedFontLst>
    <p:embeddedFont>
      <p:font typeface="NEU-HZ" pitchFamily="2" charset="-122"/>
      <p:regular r:id="rId15"/>
      <p:italic r:id="rId16"/>
    </p:embeddedFont>
    <p:embeddedFont>
      <p:font typeface="方正仿宋_GBK" pitchFamily="65" charset="-122"/>
      <p:regular r:id="rId17"/>
    </p:embeddedFont>
    <p:embeddedFont>
      <p:font typeface="方正楷体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书宋_GBK" pitchFamily="65" charset="-122"/>
      <p:regular r:id="rId21"/>
    </p:embeddedFont>
    <p:embeddedFont>
      <p:font typeface="方正隶变_GBK" pitchFamily="65" charset="-122"/>
      <p:regular r:id="rId22"/>
    </p:embeddedFont>
    <p:embeddedFont>
      <p:font typeface="华文宋体" pitchFamily="2" charset="-122"/>
      <p:regular r:id="rId23"/>
    </p:embeddedFont>
    <p:embeddedFont>
      <p:font typeface="方正黑体_GBK" pitchFamily="65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大标宋_GBK" pitchFamily="65" charset="-122"/>
      <p:regular r:id="rId29"/>
    </p:embeddedFont>
    <p:embeddedFont>
      <p:font typeface="NEU-XT" pitchFamily="18" charset="-122"/>
      <p:regular r:id="rId30"/>
    </p:embeddedFont>
    <p:embeddedFont>
      <p:font typeface="方正小标宋_GBK" pitchFamily="65" charset="-122"/>
      <p:regular r:id="rId31"/>
    </p:embeddedFont>
    <p:embeddedFont>
      <p:font typeface="方正大标宋简体" charset="-122"/>
      <p:regular r:id="rId32"/>
    </p:embeddedFont>
    <p:embeddedFont>
      <p:font typeface="NEU-BZ" pitchFamily="2" charset="-122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font" Target="fonts/font22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7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７  我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不是最弱小的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4"/>
            <a:ext cx="1121329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八、阅读文段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夏天的一个周末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四岁的萨沙和哥哥托利亚跟父母一起到森林中去玩。森林里的景色是那么美好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空气是那么清新。他们来到林中的一片空地。那里盛开着美丽的铃兰花。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选段共有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句话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主要写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27669" y="513917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4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7817" y="4982762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萨沙一家去森林里玩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368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964"/>
            <a:ext cx="95409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选段中的时间是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人物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有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地点是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事情是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森林里的景色的特点是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空气的特点是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44251" y="863652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夏天的一个周末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960" y="1746270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萨沙、托利亚、父母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60571" y="175998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森林中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4286" y="25815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6290" y="42007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062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800272"/>
            <a:ext cx="11105014" cy="1666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你遇到过比你弱小的人或事物吗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说说你是怎样保护它们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1737" y="3585735"/>
            <a:ext cx="10672010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我遇到过迷路的小妹妹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我问清她家人的电话后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帮她联系了她家人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并一直陪着她等到家人来接。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59908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1964" y="2154163"/>
            <a:ext cx="11901599" cy="4554545"/>
            <a:chOff x="167951" y="2135502"/>
            <a:chExt cx="11457992" cy="438478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959" b="53848"/>
            <a:stretch/>
          </p:blipFill>
          <p:spPr bwMode="auto">
            <a:xfrm>
              <a:off x="167951" y="2135502"/>
              <a:ext cx="11457992" cy="1615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767" b="53848"/>
            <a:stretch/>
          </p:blipFill>
          <p:spPr bwMode="auto">
            <a:xfrm>
              <a:off x="301677" y="3861665"/>
              <a:ext cx="2213187" cy="1615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216" r="34273"/>
            <a:stretch/>
          </p:blipFill>
          <p:spPr bwMode="auto">
            <a:xfrm>
              <a:off x="2664760" y="3861665"/>
              <a:ext cx="8961183" cy="1567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727" t="73377" r="19313"/>
            <a:stretch/>
          </p:blipFill>
          <p:spPr bwMode="auto">
            <a:xfrm>
              <a:off x="448820" y="5588434"/>
              <a:ext cx="2039609" cy="9318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982208" y="2671544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414059"/>
              </p:ext>
            </p:extLst>
          </p:nvPr>
        </p:nvGraphicFramePr>
        <p:xfrm>
          <a:off x="1009701" y="272159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3236641" y="2659382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393262"/>
              </p:ext>
            </p:extLst>
          </p:nvPr>
        </p:nvGraphicFramePr>
        <p:xfrm>
          <a:off x="3264134" y="270943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272075" y="4491296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61040"/>
              </p:ext>
            </p:extLst>
          </p:nvPr>
        </p:nvGraphicFramePr>
        <p:xfrm>
          <a:off x="299568" y="454134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2651966" y="4506561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034812"/>
              </p:ext>
            </p:extLst>
          </p:nvPr>
        </p:nvGraphicFramePr>
        <p:xfrm>
          <a:off x="2679459" y="455661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7227075" y="4511442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505616"/>
              </p:ext>
            </p:extLst>
          </p:nvPr>
        </p:nvGraphicFramePr>
        <p:xfrm>
          <a:off x="7254568" y="456149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1451" y="874541"/>
            <a:ext cx="11010463" cy="4662722"/>
            <a:chOff x="501451" y="874541"/>
            <a:chExt cx="11010463" cy="4662722"/>
          </a:xfrm>
        </p:grpSpPr>
        <p:sp>
          <p:nvSpPr>
            <p:cNvPr id="3" name="矩形 2"/>
            <p:cNvSpPr/>
            <p:nvPr/>
          </p:nvSpPr>
          <p:spPr>
            <a:xfrm>
              <a:off x="505459" y="874541"/>
              <a:ext cx="11006455" cy="4524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二、用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\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划去不正确的读音。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弱小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ruò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yuò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	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簇拥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yǒnɡ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yōnɡ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　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endParaRPr lang="en-US" altLang="zh-CN" sz="3600" smtClean="0">
                <a:latin typeface="NEU-XT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掀起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xīn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xiān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	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随后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suí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shuí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endParaRPr lang="en-US" altLang="zh-CN" sz="3600" smtClean="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显得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xiǎn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xiān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娇弱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jiāo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qiáo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5460" y="2697175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561196" y="2673111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1452" y="3763975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69442" y="3763975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1451" y="4890932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69441" y="4866867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787138" y="2646950"/>
            <a:ext cx="1002809" cy="1564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263665" y="2687150"/>
            <a:ext cx="1171851" cy="1564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67938" y="3729888"/>
            <a:ext cx="1002809" cy="1564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343096" y="3763975"/>
            <a:ext cx="1002809" cy="1564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939538" y="4844811"/>
            <a:ext cx="1002809" cy="1564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435516" y="4844811"/>
            <a:ext cx="1002809" cy="1564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868388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三、读一读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根据课文内容连一连。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空气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美好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美丽的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孩子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景色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清新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粉红色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垂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着头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雷声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弱小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勇敢的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蔷薇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保护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大作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无力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铃兰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698951" y="2316079"/>
            <a:ext cx="0" cy="3807995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18191" y="2770143"/>
            <a:ext cx="2644735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518191" y="2671011"/>
            <a:ext cx="2644735" cy="10135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96010" y="4823755"/>
            <a:ext cx="2663169" cy="109578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596010" y="4823755"/>
            <a:ext cx="2663169" cy="109578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546013" y="2671011"/>
            <a:ext cx="2175503" cy="324852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546013" y="3684543"/>
            <a:ext cx="2175503" cy="113921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512130" y="2671011"/>
            <a:ext cx="2209386" cy="219440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466216" y="3768211"/>
            <a:ext cx="2255300" cy="220501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四、选词填空。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美好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美丽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美妙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森林里响起了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的笛声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是谁在演奏呢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森林的景色那么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空气那么清新。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的铃兰花开放了。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18528" y="34547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728" y="45496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56565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五、仿写句子。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森林里的景色是那么美好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空气是那么清新。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公园里的花是那么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树木是那么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天空是那么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云朵是那么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4988004" y="33103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鲜艳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95855" y="33103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茂盛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07149" y="44052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61003" y="44052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661"/>
            <a:ext cx="109125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要是你谁也保护不了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那你就是最弱小的。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要是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那你就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要是今天出太阳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那你就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1029057" y="1571080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5347577" y="1547015"/>
            <a:ext cx="7484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222101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今天不下雨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18936" y="225365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能出去玩了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63251" y="3286308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可以晒衣服了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3456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六、按课文内容填空。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大雨来临时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妈妈把雨衣给了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托利亚又把雨衣给了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最后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将雨衣盖在了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上面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他们这么做都是为了保护比自己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的事物。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萨沙不是最弱小的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因为他能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31685" y="217940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托利亚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87093" y="33613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萨沙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3467" y="336137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萨沙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77844" y="336137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野蔷薇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47347" y="43811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弱小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29533" y="5464024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保护更弱小的蔷薇花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368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七、对妈妈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我们应该保护比自己弱小的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这句话的理解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正确的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每个人都应该帮助他人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实现自身价值。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锄强扶弱是每个公民的基本道德准则。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暗示萨沙是家里最弱小的一员。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14859" y="190267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206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446</Words>
  <Application>Microsoft Office PowerPoint</Application>
  <PresentationFormat>自定义</PresentationFormat>
  <Paragraphs>111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NEU-HZ</vt:lpstr>
      <vt:lpstr>方正仿宋_GBK</vt:lpstr>
      <vt:lpstr>方正楷体_GBK</vt:lpstr>
      <vt:lpstr>汉仪雅酷黑 95W</vt:lpstr>
      <vt:lpstr>微软雅黑</vt:lpstr>
      <vt:lpstr>方正书宋_GBK</vt:lpstr>
      <vt:lpstr>方正隶变_GBK</vt:lpstr>
      <vt:lpstr>华文宋体</vt:lpstr>
      <vt:lpstr>方正黑体_GBK</vt:lpstr>
      <vt:lpstr>Calibri</vt:lpstr>
      <vt:lpstr>方正大标宋_GBK</vt:lpstr>
      <vt:lpstr>NEU-XT</vt:lpstr>
      <vt:lpstr>方正小标宋_GBK</vt:lpstr>
      <vt:lpstr>Wingdings</vt:lpstr>
      <vt:lpstr>方正大标宋简体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2026-02-28T03:15:33Z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