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7" r:id="rId6"/>
    <p:sldId id="524" r:id="rId7"/>
    <p:sldId id="525" r:id="rId8"/>
    <p:sldId id="528" r:id="rId9"/>
    <p:sldId id="526" r:id="rId10"/>
    <p:sldId id="529" r:id="rId11"/>
    <p:sldId id="530" r:id="rId12"/>
    <p:sldId id="531" r:id="rId13"/>
    <p:sldId id="498" r:id="rId14"/>
    <p:sldId id="522" r:id="rId15"/>
    <p:sldId id="427" r:id="rId16"/>
  </p:sldIdLst>
  <p:sldSz cx="12192000" cy="6858000"/>
  <p:notesSz cx="6858000" cy="9144000"/>
  <p:embeddedFontLst>
    <p:embeddedFont>
      <p:font typeface="NEU-HZ" pitchFamily="2" charset="-122"/>
      <p:regular r:id="rId17"/>
      <p:italic r:id="rId18"/>
    </p:embeddedFont>
    <p:embeddedFont>
      <p:font typeface="方正仿宋_GBK" pitchFamily="65" charset="-122"/>
      <p:regular r:id="rId19"/>
    </p:embeddedFont>
    <p:embeddedFont>
      <p:font typeface="方正楷体_GBK" pitchFamily="65" charset="-122"/>
      <p:regular r:id="rId20"/>
    </p:embeddedFont>
    <p:embeddedFont>
      <p:font typeface="微软雅黑" pitchFamily="34" charset="-122"/>
      <p:regular r:id="rId21"/>
      <p:bold r:id="rId22"/>
    </p:embeddedFont>
    <p:embeddedFont>
      <p:font typeface="方正书宋_GBK" pitchFamily="65" charset="-122"/>
      <p:regular r:id="rId23"/>
    </p:embeddedFont>
    <p:embeddedFont>
      <p:font typeface="方正隶变_GBK" pitchFamily="65" charset="-122"/>
      <p:regular r:id="rId24"/>
    </p:embeddedFont>
    <p:embeddedFont>
      <p:font typeface="华文宋体" pitchFamily="2" charset="-122"/>
      <p:regular r:id="rId25"/>
    </p:embeddedFont>
    <p:embeddedFont>
      <p:font typeface="方正黑体_GBK" pitchFamily="65" charset="-122"/>
      <p:regular r:id="rId26"/>
    </p:embeddedFont>
    <p:embeddedFont>
      <p:font typeface="Calibri" pitchFamily="34" charset="0"/>
      <p:regular r:id="rId27"/>
      <p:bold r:id="rId28"/>
      <p:italic r:id="rId29"/>
      <p:boldItalic r:id="rId30"/>
    </p:embeddedFont>
    <p:embeddedFont>
      <p:font typeface="方正大标宋_GBK" pitchFamily="65" charset="-122"/>
      <p:regular r:id="rId31"/>
    </p:embeddedFont>
    <p:embeddedFont>
      <p:font typeface="NEU-XT" pitchFamily="18" charset="-122"/>
      <p:regular r:id="rId32"/>
    </p:embeddedFont>
    <p:embeddedFont>
      <p:font typeface="方正小标宋_GBK" pitchFamily="65" charset="-122"/>
      <p:regular r:id="rId33"/>
    </p:embeddedFont>
    <p:embeddedFont>
      <p:font typeface="方正大标宋简体" charset="-122"/>
      <p:regular r:id="rId34"/>
    </p:embeddedFont>
    <p:embeddedFont>
      <p:font typeface="NEU-BZ" pitchFamily="2" charset="-122"/>
      <p:regular r:id="rId35"/>
      <p:bold r:id="rId36"/>
      <p:italic r:id="rId37"/>
      <p:boldItalic r:id="rId3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9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font" Target="fonts/font18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font" Target="fonts/font17.fntdata"/><Relationship Id="rId38" Type="http://schemas.openxmlformats.org/officeDocument/2006/relationships/font" Target="fonts/font2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font" Target="fonts/font16.fntdata"/><Relationship Id="rId37" Type="http://schemas.openxmlformats.org/officeDocument/2006/relationships/font" Target="fonts/font21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36" Type="http://schemas.openxmlformats.org/officeDocument/2006/relationships/font" Target="fonts/font20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openxmlformats.org/officeDocument/2006/relationships/font" Target="fonts/font19.fntdata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image" Target="../media/image6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5" Type="http://schemas.openxmlformats.org/officeDocument/2006/relationships/image" Target="../media/image7.TIF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5.TIF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６  千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人糕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60" y="842416"/>
            <a:ext cx="9974046" cy="5078313"/>
            <a:chOff x="505460" y="842416"/>
            <a:chExt cx="9974046" cy="5078313"/>
          </a:xfrm>
        </p:grpSpPr>
        <p:sp>
          <p:nvSpPr>
            <p:cNvPr id="3" name="矩形 2"/>
            <p:cNvSpPr/>
            <p:nvPr/>
          </p:nvSpPr>
          <p:spPr>
            <a:xfrm>
              <a:off x="505460" y="842416"/>
              <a:ext cx="9974046" cy="50783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600" smtClean="0">
                  <a:latin typeface="NEU-HZ"/>
                  <a:ea typeface="方正楷体_GBK"/>
                  <a:cs typeface="Times New Roman"/>
                </a:rPr>
                <a:t>1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. 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给下面的加点字选择正确的读音。</a:t>
              </a: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的确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(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de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dí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)</a:t>
              </a:r>
              <a:r>
                <a:rPr lang="en-US" altLang="zh-CN" sz="3600" smtClean="0">
                  <a:latin typeface="Calibri"/>
                  <a:ea typeface="方正楷体_GBK"/>
                  <a:cs typeface="Times New Roman"/>
                </a:rPr>
                <a:t>  			</a:t>
              </a: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好的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(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de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dí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)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  </a:t>
              </a:r>
              <a:endParaRPr lang="en-US" altLang="zh-CN" sz="3600" smtClean="0">
                <a:latin typeface="Calibri"/>
                <a:ea typeface="方正楷体_GBK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应该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(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yīnɡ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yìnɡ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)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  </a:t>
              </a:r>
              <a:r>
                <a:rPr lang="en-US" altLang="zh-CN" sz="3600" smtClean="0">
                  <a:latin typeface="Calibri"/>
                  <a:ea typeface="方正楷体_GBK"/>
                  <a:cs typeface="Times New Roman"/>
                </a:rPr>
                <a:t>		</a:t>
              </a: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答应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(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yīnɡ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yìnɡ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)</a:t>
              </a:r>
              <a:endParaRPr lang="zh-CN" altLang="zh-CN" sz="3600">
                <a:latin typeface="Calibri"/>
                <a:ea typeface="方正楷体_GBK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600">
                  <a:latin typeface="NEU-HZ"/>
                  <a:ea typeface="方正楷体_GBK"/>
                  <a:cs typeface="Times New Roman"/>
                </a:rPr>
                <a:t>2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.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千人糕的</a:t>
              </a:r>
              <a:r>
                <a:rPr lang="en-US" altLang="zh-CN" sz="3600">
                  <a:latin typeface="NEU-BZ"/>
                  <a:ea typeface="方正楷体_GBK"/>
                  <a:cs typeface="Times New Roman"/>
                </a:rPr>
                <a:t>“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糕</a:t>
              </a:r>
              <a:r>
                <a:rPr lang="en-US" altLang="zh-CN" sz="3600">
                  <a:latin typeface="NEU-BZ"/>
                  <a:ea typeface="方正楷体_GBK"/>
                  <a:cs typeface="Times New Roman"/>
                </a:rPr>
                <a:t>”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用部首查字法应查</a:t>
              </a:r>
              <a:r>
                <a:rPr lang="zh-CN" altLang="zh-CN" sz="3600" u="sng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 u="sng" smtClean="0">
                  <a:latin typeface="Calibri"/>
                  <a:ea typeface="方正楷体_GBK"/>
                  <a:cs typeface="Times New Roman"/>
                </a:rPr>
                <a:t>      </a:t>
              </a:r>
              <a:r>
                <a:rPr lang="zh-CN" altLang="zh-CN" sz="3600" u="sng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部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,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再</a:t>
              </a: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查</a:t>
              </a:r>
              <a:endParaRPr lang="en-US" altLang="zh-CN" sz="3600" smtClean="0">
                <a:latin typeface="Calibri"/>
                <a:ea typeface="方正楷体_GBK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600" u="sng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 u="sng" smtClean="0">
                  <a:latin typeface="Calibri"/>
                  <a:ea typeface="方正楷体_GBK"/>
                  <a:cs typeface="Times New Roman"/>
                </a:rPr>
                <a:t>    </a:t>
              </a:r>
              <a:r>
                <a:rPr lang="zh-CN" altLang="zh-CN" sz="3600" u="sng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画。</a:t>
              </a:r>
              <a:r>
                <a:rPr lang="en-US" altLang="zh-CN" sz="3600">
                  <a:latin typeface="NEU-BZ"/>
                  <a:ea typeface="方正楷体_GBK"/>
                  <a:cs typeface="Times New Roman"/>
                </a:rPr>
                <a:t>“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糕、粉、糖</a:t>
              </a:r>
              <a:r>
                <a:rPr lang="en-US" altLang="zh-CN" sz="3600">
                  <a:latin typeface="NEU-BZ"/>
                  <a:ea typeface="方正楷体_GBK"/>
                  <a:cs typeface="Times New Roman"/>
                </a:rPr>
                <a:t>”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都有相同的偏旁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,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它们都与</a:t>
              </a:r>
              <a:r>
                <a:rPr lang="zh-CN" altLang="zh-CN" sz="3600" u="sng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 u="sng" smtClean="0">
                  <a:latin typeface="Calibri"/>
                  <a:ea typeface="方正楷体_GBK"/>
                  <a:cs typeface="Times New Roman"/>
                </a:rPr>
                <a:t>        </a:t>
              </a:r>
              <a:r>
                <a:rPr lang="zh-CN" altLang="zh-CN" sz="3600" u="sng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(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A.</a:t>
              </a:r>
              <a:r>
                <a:rPr lang="zh-CN" altLang="zh-CN" sz="3600">
                  <a:latin typeface="Calibri"/>
                  <a:ea typeface="方正仿宋_GBK"/>
                  <a:cs typeface="Times New Roman"/>
                </a:rPr>
                <a:t>大米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B.</a:t>
              </a:r>
              <a:r>
                <a:rPr lang="zh-CN" altLang="zh-CN" sz="3600">
                  <a:latin typeface="Calibri"/>
                  <a:ea typeface="方正仿宋_GBK"/>
                  <a:cs typeface="Times New Roman"/>
                </a:rPr>
                <a:t>粮食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)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有关</a:t>
              </a: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。</a:t>
              </a:r>
              <a:endParaRPr lang="zh-CN" altLang="zh-CN" sz="3600">
                <a:effectLst/>
                <a:latin typeface="Calibri"/>
                <a:ea typeface="方正楷体_GBK"/>
                <a:cs typeface="Times New Roman"/>
              </a:endParaRPr>
            </a:p>
          </p:txBody>
        </p:sp>
        <p:sp>
          <p:nvSpPr>
            <p:cNvPr id="8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505460" y="2161561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9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5557412" y="2161560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0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505460" y="2952156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1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5557412" y="2952155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sp>
        <p:nvSpPr>
          <p:cNvPr id="12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512844" y="190060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6264448" y="196075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001260" y="283972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856631" y="281992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856631" y="342900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45974" y="4176645"/>
            <a:ext cx="6527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10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598717" y="5042919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8114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2416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就算米糕做好了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还得要人包装、送货、销售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这些又需要很多人的劳动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一句中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这些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指的是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</a:t>
            </a:r>
            <a:r>
              <a:rPr lang="en-US" altLang="zh-CN" sz="36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为什么称米糕为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千人糕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用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——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在文中画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出来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474965" y="1663733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包装</a:t>
            </a:r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03937" y="2497286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送货、销售</a:t>
            </a:r>
            <a:endParaRPr lang="zh-CN" altLang="en-US" b="1">
              <a:solidFill>
                <a:srgbClr val="E72582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10125" y="4103911"/>
            <a:ext cx="10547685" cy="1662891"/>
            <a:chOff x="810125" y="4103911"/>
            <a:chExt cx="10547685" cy="1662891"/>
          </a:xfrm>
        </p:grpSpPr>
        <p:sp>
          <p:nvSpPr>
            <p:cNvPr id="9" name="矩形 8"/>
            <p:cNvSpPr/>
            <p:nvPr/>
          </p:nvSpPr>
          <p:spPr>
            <a:xfrm>
              <a:off x="810125" y="4103911"/>
              <a:ext cx="10547685" cy="16628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3600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一块平平常常的糕</a:t>
              </a:r>
              <a:r>
                <a:rPr lang="en-US" altLang="zh-CN" sz="3600">
                  <a:solidFill>
                    <a:srgbClr val="E72582"/>
                  </a:solidFill>
                  <a:latin typeface="方正仿宋_GBK"/>
                  <a:ea typeface="方正楷体_GBK"/>
                  <a:cs typeface="Times New Roman"/>
                </a:rPr>
                <a:t>,</a:t>
              </a:r>
              <a:r>
                <a:rPr lang="zh-CN" altLang="zh-CN" sz="3600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经过很多很多人的劳动</a:t>
              </a:r>
              <a:r>
                <a:rPr lang="en-US" altLang="zh-CN" sz="3600">
                  <a:solidFill>
                    <a:srgbClr val="E72582"/>
                  </a:solidFill>
                  <a:latin typeface="方正仿宋_GBK"/>
                  <a:ea typeface="方正楷体_GBK"/>
                  <a:cs typeface="Times New Roman"/>
                </a:rPr>
                <a:t>,</a:t>
              </a:r>
              <a:r>
                <a:rPr lang="zh-CN" altLang="zh-CN" sz="3600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才能摆在我们面前。</a:t>
              </a:r>
              <a:endParaRPr lang="zh-CN" altLang="en-US">
                <a:solidFill>
                  <a:srgbClr val="E72582"/>
                </a:solidFill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DC00B431-AEA9-CF67-4DCE-3DA54EDAEDF1}"/>
                </a:ext>
              </a:extLst>
            </p:cNvPr>
            <p:cNvCxnSpPr/>
            <p:nvPr/>
          </p:nvCxnSpPr>
          <p:spPr>
            <a:xfrm>
              <a:off x="956865" y="4935356"/>
              <a:ext cx="10184377" cy="0"/>
            </a:xfrm>
            <a:prstGeom prst="line">
              <a:avLst/>
            </a:prstGeom>
            <a:ln w="28575">
              <a:solidFill>
                <a:srgbClr val="E72582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DC00B431-AEA9-CF67-4DCE-3DA54EDAEDF1}"/>
                </a:ext>
              </a:extLst>
            </p:cNvPr>
            <p:cNvCxnSpPr/>
            <p:nvPr/>
          </p:nvCxnSpPr>
          <p:spPr>
            <a:xfrm>
              <a:off x="951071" y="5766802"/>
              <a:ext cx="2020729" cy="0"/>
            </a:xfrm>
            <a:prstGeom prst="line">
              <a:avLst/>
            </a:prstGeom>
            <a:ln w="28575">
              <a:solidFill>
                <a:srgbClr val="E72582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65005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2416"/>
            <a:ext cx="1100645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5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读完这两段话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我想起了两句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古诗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A.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谁知盘中餐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粒粒皆辛苦。　　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B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春种一粒粟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秋收万颗子。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46228" y="1060466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0944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691711"/>
            <a:ext cx="1100645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一、想一想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写一写。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有一天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你在餐馆吃饭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发现有人点了很多菜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而且没吃完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你准备对他们说些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什么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?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3611" y="4265326"/>
            <a:ext cx="10672010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你们好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你们点的菜都要经过很多人的劳动才能摆上饭桌的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我们要爱惜粮食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不能浪费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对吧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?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741916"/>
            <a:ext cx="1100645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二、大家爱喝的茶要经过怎样的劳动过程才能品尝到呢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按照正确的工序依次填写。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泡茶　　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种茶　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追肥、除草、治虫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制茶　　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⑤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采茶　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⑥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包装、运输、销售</a:t>
            </a:r>
          </a:p>
          <a:p>
            <a:pPr>
              <a:lnSpc>
                <a:spcPct val="150000"/>
              </a:lnSpc>
            </a:pPr>
            <a:r>
              <a:rPr lang="en-US" altLang="zh-CN" sz="3600">
                <a:latin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cs typeface="Times New Roman"/>
              </a:rPr>
              <a:t>)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→</a:t>
            </a:r>
            <a:r>
              <a:rPr lang="en-US" altLang="zh-CN" sz="3600">
                <a:latin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cs typeface="Times New Roman"/>
              </a:rPr>
              <a:t>)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→</a:t>
            </a:r>
            <a:r>
              <a:rPr lang="en-US" altLang="zh-CN" sz="3600">
                <a:latin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方正楷体_GBK"/>
                <a:cs typeface="Times New Roman"/>
              </a:rPr>
              <a:t>)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→</a:t>
            </a:r>
            <a:r>
              <a:rPr lang="en-US" altLang="zh-CN" sz="3600">
                <a:latin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cs typeface="Times New Roman"/>
              </a:rPr>
              <a:t>)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→</a:t>
            </a:r>
            <a:r>
              <a:rPr lang="en-US" altLang="zh-CN" sz="3600">
                <a:latin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cs typeface="Times New Roman"/>
              </a:rPr>
              <a:t>)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→</a:t>
            </a:r>
            <a:r>
              <a:rPr lang="en-US" altLang="zh-CN" sz="3600">
                <a:latin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cs typeface="Times New Roman"/>
              </a:rPr>
              <a:t>)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949763" y="581294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80718" y="581294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37328" y="582666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⑤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18002" y="582665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98676" y="581293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899666" y="581294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b="1">
              <a:solidFill>
                <a:srgbClr val="E72582"/>
              </a:solidFill>
            </a:endParaRPr>
          </a:p>
        </p:txBody>
      </p:sp>
      <p:pic>
        <p:nvPicPr>
          <p:cNvPr id="13" name="image3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566876" y="2529204"/>
            <a:ext cx="2655955" cy="276727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15635" y="1595460"/>
            <a:ext cx="11030933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写字词。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妈妈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mǎi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回来的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tián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cài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     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、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ɡān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 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蔗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zhī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    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、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wén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jù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       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、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kè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zhuō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       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等东西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都是要经过很多人的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láo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dònɡ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       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生产的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我们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yīnɡ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      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该珍惜。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78550" y="263660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58770" y="263660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甜菜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417023" y="263660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甘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70922" y="343204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22476" y="343373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文具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863025" y="343542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课桌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610054" y="427289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劳动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055384" y="505495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应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59" y="892724"/>
            <a:ext cx="112975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二、选出下列每小题词语中加点字读音有误的一项。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1.</a:t>
            </a:r>
            <a:r>
              <a:rPr lang="en-US" altLang="zh-CN" sz="3600">
                <a:latin typeface="Times New Roman" pitchFamily="18" charset="0"/>
                <a:ea typeface="方正楷体_GBK"/>
                <a:cs typeface="Times New Roman" pitchFamily="18" charset="0"/>
              </a:rPr>
              <a:t>A.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蔗糖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zhè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		</a:t>
            </a:r>
            <a:r>
              <a:rPr lang="en-US" altLang="zh-CN" sz="3600">
                <a:latin typeface="Times New Roman" pitchFamily="18" charset="0"/>
                <a:ea typeface="方正楷体_GBK"/>
                <a:cs typeface="Times New Roman" pitchFamily="18" charset="0"/>
              </a:rPr>
              <a:t>B</a:t>
            </a:r>
            <a:r>
              <a:rPr lang="en-US" altLang="zh-CN" sz="3600">
                <a:latin typeface="Times New Roman" pitchFamily="18" charset="0"/>
                <a:ea typeface="方正楷体_GBK"/>
                <a:cs typeface="Times New Roman" pitchFamily="18" charset="0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品尝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chánɡ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>
                <a:latin typeface="Times New Roman" pitchFamily="18" charset="0"/>
                <a:ea typeface="方正楷体_GBK"/>
                <a:cs typeface="Times New Roman" pitchFamily="18" charset="0"/>
              </a:rPr>
              <a:t>C</a:t>
            </a:r>
            <a:r>
              <a:rPr lang="en-US" altLang="zh-CN" sz="3600">
                <a:latin typeface="Times New Roman" pitchFamily="18" charset="0"/>
                <a:ea typeface="方正楷体_GBK"/>
                <a:cs typeface="Times New Roman" pitchFamily="18" charset="0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的确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dì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     (       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  <a:tabLst>
                <a:tab pos="6481445" algn="r"/>
              </a:tabLs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>
                <a:latin typeface="Times New Roman" pitchFamily="18" charset="0"/>
                <a:ea typeface="方正楷体_GBK"/>
                <a:cs typeface="Times New Roman" pitchFamily="18" charset="0"/>
              </a:rPr>
              <a:t>A.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米糕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gāo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       </a:t>
            </a:r>
            <a:r>
              <a:rPr lang="en-US" altLang="zh-CN" sz="3600">
                <a:latin typeface="Times New Roman" pitchFamily="18" charset="0"/>
                <a:ea typeface="方正楷体_GBK"/>
                <a:cs typeface="Times New Roman" pitchFamily="18" charset="0"/>
              </a:rPr>
              <a:t>B</a:t>
            </a:r>
            <a:r>
              <a:rPr lang="en-US" altLang="zh-CN" sz="3600">
                <a:latin typeface="Times New Roman" pitchFamily="18" charset="0"/>
                <a:ea typeface="方正楷体_GBK"/>
                <a:cs typeface="Times New Roman" pitchFamily="18" charset="0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菜汁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zī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             </a:t>
            </a:r>
            <a:r>
              <a:rPr lang="en-US" altLang="zh-CN" sz="3600">
                <a:latin typeface="Times New Roman" pitchFamily="18" charset="0"/>
                <a:ea typeface="方正楷体_GBK"/>
                <a:cs typeface="Times New Roman" pitchFamily="18" charset="0"/>
              </a:rPr>
              <a:t>C</a:t>
            </a:r>
            <a:r>
              <a:rPr lang="en-US" altLang="zh-CN" sz="3600">
                <a:latin typeface="Times New Roman" pitchFamily="18" charset="0"/>
                <a:ea typeface="方正楷体_GBK"/>
                <a:cs typeface="Times New Roman" pitchFamily="18" charset="0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销售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xiāo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902249" y="2413064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968921" y="3526940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291108" y="270920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992823" y="270920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177181" y="270729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761749" y="378803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992822" y="380709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177180" y="376508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三、给下列加点词语选择正确的解释。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特别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格外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十分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;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与众不同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不普通。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广西红糖的味道真特别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广西红糖的味道特别甜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4511448" y="3026904"/>
            <a:ext cx="1496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3966012" y="3828602"/>
            <a:ext cx="1496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19165" y="270542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19164" y="360870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59" y="861094"/>
            <a:ext cx="11006455" cy="3673999"/>
            <a:chOff x="505459" y="861094"/>
            <a:chExt cx="11006455" cy="3673999"/>
          </a:xfrm>
        </p:grpSpPr>
        <p:sp>
          <p:nvSpPr>
            <p:cNvPr id="3" name="矩形 2"/>
            <p:cNvSpPr/>
            <p:nvPr/>
          </p:nvSpPr>
          <p:spPr>
            <a:xfrm>
              <a:off x="505459" y="861094"/>
              <a:ext cx="11006455" cy="34163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600">
                  <a:latin typeface="Calibri"/>
                  <a:ea typeface="方正黑体_GBK"/>
                  <a:cs typeface="Times New Roman"/>
                </a:rPr>
                <a:t>三、给下列加点词语选择正确的解释。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(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填序号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)</a:t>
              </a:r>
              <a:endParaRPr lang="zh-CN" altLang="zh-CN" sz="3600">
                <a:latin typeface="Calibri"/>
                <a:ea typeface="方正楷体_GBK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漂亮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:</a:t>
              </a:r>
              <a:r>
                <a:rPr lang="en-US" altLang="zh-CN" sz="3600">
                  <a:latin typeface="NEU-BZ"/>
                  <a:ea typeface="方正楷体_GBK"/>
                  <a:cs typeface="Times New Roman"/>
                </a:rPr>
                <a:t>①</a:t>
              </a:r>
              <a:r>
                <a:rPr lang="zh-CN" altLang="zh-CN" sz="3600">
                  <a:latin typeface="Calibri"/>
                  <a:ea typeface="方正仿宋_GBK"/>
                  <a:cs typeface="Times New Roman"/>
                </a:rPr>
                <a:t>出色</a:t>
              </a:r>
              <a:r>
                <a:rPr lang="en-US" altLang="zh-CN" sz="3600">
                  <a:latin typeface="方正仿宋_GBK"/>
                  <a:ea typeface="方正楷体_GBK"/>
                  <a:cs typeface="Times New Roman"/>
                </a:rPr>
                <a:t>;</a:t>
              </a:r>
              <a:r>
                <a:rPr lang="en-US" altLang="zh-CN" sz="3600">
                  <a:latin typeface="NEU-BZ"/>
                  <a:ea typeface="方正楷体_GBK"/>
                  <a:cs typeface="Times New Roman"/>
                </a:rPr>
                <a:t>②</a:t>
              </a:r>
              <a:r>
                <a:rPr lang="zh-CN" altLang="zh-CN" sz="3600">
                  <a:latin typeface="Calibri"/>
                  <a:ea typeface="方正仿宋_GBK"/>
                  <a:cs typeface="Times New Roman"/>
                </a:rPr>
                <a:t>好看。</a:t>
              </a:r>
              <a:endParaRPr lang="zh-CN" altLang="zh-CN" sz="3600">
                <a:latin typeface="Calibri"/>
                <a:ea typeface="方正楷体_GBK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600">
                  <a:latin typeface="NEU-HZ"/>
                  <a:ea typeface="方正楷体_GBK"/>
                  <a:cs typeface="Times New Roman"/>
                </a:rPr>
                <a:t>3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.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这朵花真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漂亮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!(         )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	</a:t>
              </a:r>
              <a:endParaRPr lang="en-US" altLang="zh-CN" sz="3600" smtClean="0">
                <a:latin typeface="Calibri"/>
                <a:ea typeface="方正楷体_GBK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600" smtClean="0">
                  <a:latin typeface="NEU-HZ"/>
                  <a:ea typeface="方正楷体_GBK"/>
                  <a:cs typeface="Times New Roman"/>
                </a:rPr>
                <a:t>4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.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他漂亮地完成了任务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。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(         )</a:t>
              </a:r>
              <a:endParaRPr lang="zh-CN" altLang="zh-CN" sz="3600">
                <a:effectLst/>
                <a:latin typeface="Calibri"/>
                <a:ea typeface="方正楷体_GBK"/>
                <a:cs typeface="Times New Roman"/>
              </a:endParaRPr>
            </a:p>
          </p:txBody>
        </p:sp>
        <p:sp>
          <p:nvSpPr>
            <p:cNvPr id="8" name="文本框 28">
              <a:extLst>
                <a:ext uri="{FF2B5EF4-FFF2-40B4-BE49-F238E27FC236}">
                  <a16:creationId xmlns:a16="http://schemas.microsoft.com/office/drawing/2014/main" xmlns="" id="{9857DACD-882E-4B57-AB66-B1456C05BDC5}"/>
                </a:ext>
              </a:extLst>
            </p:cNvPr>
            <p:cNvSpPr txBox="1"/>
            <p:nvPr/>
          </p:nvSpPr>
          <p:spPr>
            <a:xfrm>
              <a:off x="2697774" y="3026904"/>
              <a:ext cx="149684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>
                  <a:latin typeface="华文宋体" panose="02010600040101010101" pitchFamily="2" charset="-122"/>
                  <a:ea typeface="华文宋体" panose="02010600040101010101" pitchFamily="2" charset="-122"/>
                </a:rPr>
                <a:t>··   </a:t>
              </a:r>
              <a:endParaRPr lang="zh-CN" altLang="en-US" sz="360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9" name="文本框 28">
              <a:extLst>
                <a:ext uri="{FF2B5EF4-FFF2-40B4-BE49-F238E27FC236}">
                  <a16:creationId xmlns:a16="http://schemas.microsoft.com/office/drawing/2014/main" xmlns="" id="{9857DACD-882E-4B57-AB66-B1456C05BDC5}"/>
                </a:ext>
              </a:extLst>
            </p:cNvPr>
            <p:cNvSpPr txBox="1"/>
            <p:nvPr/>
          </p:nvSpPr>
          <p:spPr>
            <a:xfrm>
              <a:off x="1275818" y="3888762"/>
              <a:ext cx="149684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>
                  <a:latin typeface="华文宋体" panose="02010600040101010101" pitchFamily="2" charset="-122"/>
                  <a:ea typeface="华文宋体" panose="02010600040101010101" pitchFamily="2" charset="-122"/>
                </a:rPr>
                <a:t>··   </a:t>
              </a:r>
              <a:endParaRPr lang="zh-CN" altLang="en-US" sz="360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4194620" y="270542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69086" y="356728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67864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385144" y="965185"/>
            <a:ext cx="116974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四、千人糕的做法。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根据课文内容补全思维导图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填序号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3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68389" y="2570813"/>
            <a:ext cx="11798034" cy="331262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31593" y="1812575"/>
            <a:ext cx="100045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A.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糖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　　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B.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米粉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　　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C.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米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　　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D.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送货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77909" y="2921995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smtClean="0">
                <a:solidFill>
                  <a:srgbClr val="E72582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C</a:t>
            </a:r>
            <a:endParaRPr lang="zh-CN" altLang="en-US" b="1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449446" y="2921995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smtClean="0">
                <a:solidFill>
                  <a:srgbClr val="E72582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B</a:t>
            </a:r>
            <a:endParaRPr lang="zh-CN" altLang="en-US" b="1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674030" y="4012858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smtClean="0">
                <a:solidFill>
                  <a:srgbClr val="E72582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A</a:t>
            </a:r>
            <a:endParaRPr lang="zh-CN" altLang="en-US" b="1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205650" y="4987418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smtClean="0">
                <a:solidFill>
                  <a:srgbClr val="E72582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D</a:t>
            </a:r>
            <a:endParaRPr lang="zh-CN" altLang="en-US" b="1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3995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五、下列选项中和句子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难道它的味道很特别吗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?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意思一样的一句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是</a:t>
            </a:r>
            <a:r>
              <a:rPr lang="en-US" altLang="zh-CN" sz="3600" smtClean="0">
                <a:latin typeface="方正黑体_GBK"/>
                <a:ea typeface="方正楷体_GBK"/>
                <a:cs typeface="Times New Roman"/>
              </a:rPr>
              <a:t>(          )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A.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难道它的味道不特别吗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B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它的味道不特别。　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C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它的味道很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特别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88631" y="1890645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3995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黑体_GBK"/>
                <a:cs typeface="Times New Roman"/>
              </a:rPr>
              <a:t>六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、照样子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用加点的词语写句子。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书宋_GBK"/>
                <a:cs typeface="Times New Roman"/>
              </a:rPr>
              <a:t>例</a:t>
            </a:r>
            <a:r>
              <a:rPr lang="en-US" altLang="zh-CN" sz="360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难道它的味道很特别吗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?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难道这朵花特别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431925" algn="l"/>
              </a:tabLs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特别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4261215" y="2210861"/>
            <a:ext cx="1496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50065" y="258215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香吗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68225" y="3429000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今天的天气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36150" y="342899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好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28105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2416"/>
            <a:ext cx="1100645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七、阅读文段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爸爸接着说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糖呢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是用甘蔗汁或者甜菜汁熬出来的。甘蔗、甜菜也要有人种。熬糖的时候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要有工具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还得有火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……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就算米糕做好了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还得要人包装、送货、销售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这些又需要很多人的劳动。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”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爸爸拿起面前的糕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说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你看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一块平平常常的糕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经过很多很多人的劳动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才能摆在我们面前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。</a:t>
            </a:r>
            <a:r>
              <a:rPr lang="en-US" altLang="zh-CN" sz="3600" smtClean="0">
                <a:latin typeface="NEU-BZ"/>
                <a:ea typeface="方正仿宋_GBK"/>
                <a:cs typeface="Times New Roman"/>
              </a:rPr>
              <a:t>”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622</Words>
  <Application>Microsoft Office PowerPoint</Application>
  <PresentationFormat>自定义</PresentationFormat>
  <Paragraphs>136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6" baseType="lpstr">
      <vt:lpstr>Arial</vt:lpstr>
      <vt:lpstr>宋体</vt:lpstr>
      <vt:lpstr>NEU-HZ</vt:lpstr>
      <vt:lpstr>方正仿宋_GBK</vt:lpstr>
      <vt:lpstr>方正楷体_GBK</vt:lpstr>
      <vt:lpstr>汉仪雅酷黑 95W</vt:lpstr>
      <vt:lpstr>微软雅黑</vt:lpstr>
      <vt:lpstr>方正书宋_GBK</vt:lpstr>
      <vt:lpstr>方正隶变_GBK</vt:lpstr>
      <vt:lpstr>华文宋体</vt:lpstr>
      <vt:lpstr>方正黑体_GBK</vt:lpstr>
      <vt:lpstr>Calibri</vt:lpstr>
      <vt:lpstr>方正大标宋_GBK</vt:lpstr>
      <vt:lpstr>NEU-XT</vt:lpstr>
      <vt:lpstr>方正小标宋_GBK</vt:lpstr>
      <vt:lpstr>Wingdings</vt:lpstr>
      <vt:lpstr>楷体</vt:lpstr>
      <vt:lpstr>方正大标宋简体</vt:lpstr>
      <vt:lpstr>NEU-BZ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246</cp:revision>
  <dcterms:created xsi:type="dcterms:W3CDTF">2019-06-19T02:08:00Z</dcterms:created>
  <dcterms:modified xsi:type="dcterms:W3CDTF">2026-02-28T02:49:37Z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