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9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方正黑体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小标宋_GBK" pitchFamily="65" charset="-122"/>
      <p:regular r:id="rId13"/>
    </p:embeddedFont>
    <p:embeddedFont>
      <p:font typeface="NEU-XT" pitchFamily="18" charset="-122"/>
      <p:regular r:id="rId14"/>
    </p:embeddedFont>
    <p:embeddedFont>
      <p:font typeface="方正楷体_GBK" pitchFamily="65" charset="-122"/>
      <p:regular r:id="rId15"/>
    </p:embeddedFont>
    <p:embeddedFont>
      <p:font typeface="方正隶变_GBK" pitchFamily="65" charset="-122"/>
      <p:regular r:id="rId16"/>
    </p:embeddedFont>
    <p:embeddedFont>
      <p:font typeface="方正大标宋简体" charset="-122"/>
      <p:regular r:id="rId17"/>
    </p:embeddedFont>
    <p:embeddedFont>
      <p:font typeface="方正仿宋_GBK" pitchFamily="65" charset="-122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华文宋体" pitchFamily="2" charset="-122"/>
      <p:regular r:id="rId23"/>
    </p:embeddedFont>
    <p:embeddedFont>
      <p:font typeface="NEU-HZ" pitchFamily="2" charset="-122"/>
      <p:regular r:id="rId24"/>
      <p:italic r:id="rId25"/>
    </p:embeddedFont>
    <p:embeddedFont>
      <p:font typeface="方正大标宋_GBK" pitchFamily="65" charset="-122"/>
      <p:regular r:id="rId26"/>
    </p:embeddedFon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枫树上的喜鹊 </a:t>
            </a:r>
            <a:r>
              <a:rPr lang="en-US" altLang="zh-CN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50531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90" y="1507425"/>
            <a:ext cx="10691061" cy="354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2692766" y="2073459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387388"/>
              </p:ext>
            </p:extLst>
          </p:nvPr>
        </p:nvGraphicFramePr>
        <p:xfrm>
          <a:off x="2720259" y="212351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422" t="5749" r="8370" b="5426"/>
          <a:stretch/>
        </p:blipFill>
        <p:spPr>
          <a:xfrm>
            <a:off x="6568404" y="2054912"/>
            <a:ext cx="1077362" cy="1088889"/>
          </a:xfrm>
          <a:prstGeom prst="rect">
            <a:avLst/>
          </a:prstGeom>
        </p:spPr>
      </p:pic>
      <p:graphicFrame>
        <p:nvGraphicFramePr>
          <p:cNvPr id="13" name="表格 12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584159"/>
              </p:ext>
            </p:extLst>
          </p:nvPr>
        </p:nvGraphicFramePr>
        <p:xfrm>
          <a:off x="6595897" y="2103463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旁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422" t="5749" r="8370" b="5426"/>
          <a:stretch/>
        </p:blipFill>
        <p:spPr>
          <a:xfrm>
            <a:off x="9969330" y="2053298"/>
            <a:ext cx="1077362" cy="1088889"/>
          </a:xfrm>
          <a:prstGeom prst="rect">
            <a:avLst/>
          </a:prstGeom>
        </p:spPr>
      </p:pic>
      <p:graphicFrame>
        <p:nvGraphicFramePr>
          <p:cNvPr id="15" name="表格 14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031520"/>
              </p:ext>
            </p:extLst>
          </p:nvPr>
        </p:nvGraphicFramePr>
        <p:xfrm>
          <a:off x="9996823" y="2101849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教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1521691" y="3927327"/>
            <a:ext cx="2092662" cy="1090390"/>
            <a:chOff x="1987734" y="1843323"/>
            <a:chExt cx="2092662" cy="1090390"/>
          </a:xfrm>
        </p:grpSpPr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328834"/>
              </p:ext>
            </p:extLst>
          </p:nvPr>
        </p:nvGraphicFramePr>
        <p:xfrm>
          <a:off x="1549184" y="397737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4282189" y="3913681"/>
            <a:ext cx="2092662" cy="1090390"/>
            <a:chOff x="1987734" y="1843323"/>
            <a:chExt cx="2092662" cy="1090390"/>
          </a:xfrm>
        </p:grpSpPr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783666"/>
              </p:ext>
            </p:extLst>
          </p:nvPr>
        </p:nvGraphicFramePr>
        <p:xfrm>
          <a:off x="4309682" y="396373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16710"/>
            <a:ext cx="1112907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二、给加点字选择正确的读音填空。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1071563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jiāo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jiào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老师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在教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室里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教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我们学知识。</a:t>
            </a:r>
          </a:p>
          <a:p>
            <a:pPr indent="1071563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fā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fà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发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现妈妈有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白发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了。</a:t>
            </a:r>
          </a:p>
          <a:p>
            <a:pPr indent="985838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biàn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pián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网上购物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既便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宜又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方便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19827" y="1738716"/>
            <a:ext cx="2570910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08271" y="3366672"/>
            <a:ext cx="2189171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19826" y="5031360"/>
            <a:ext cx="2871699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211781" y="281876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963009" y="281876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25972" y="445722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172077" y="445874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158782" y="612712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359185" y="609102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58610" y="2545413"/>
            <a:ext cx="9028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jiào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95521" y="2547101"/>
            <a:ext cx="1007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jiāo</a:t>
            </a:r>
            <a:r>
              <a:rPr lang="en-US" altLang="zh-CN" sz="36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69242" y="4248835"/>
            <a:ext cx="5950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fā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001506" y="4262554"/>
            <a:ext cx="5950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fà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97347" y="5829712"/>
            <a:ext cx="1056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pián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79882" y="5803960"/>
            <a:ext cx="1056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biàn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985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076812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三、比一比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方正楷体_GBK"/>
                <a:ea typeface="方正楷体_GBK"/>
                <a:cs typeface="Times New Roman"/>
              </a:rPr>
              <a:t>音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	</a:t>
            </a:r>
            <a:r>
              <a:rPr lang="zh-CN" altLang="zh-CN" sz="3600" smtClean="0">
                <a:latin typeface="方正楷体_GBK"/>
                <a:ea typeface="方正楷体_GBK"/>
                <a:cs typeface="Times New Roman"/>
              </a:rPr>
              <a:t>旁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	</a:t>
            </a:r>
            <a:r>
              <a:rPr lang="zh-CN" altLang="zh-CN" sz="3600" smtClean="0">
                <a:latin typeface="方正楷体_GBK"/>
                <a:ea typeface="方正楷体_GBK"/>
                <a:cs typeface="Times New Roman"/>
              </a:rPr>
              <a:t>拼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	</a:t>
            </a:r>
            <a:r>
              <a:rPr lang="zh-CN" altLang="zh-CN" sz="3600" smtClean="0">
                <a:latin typeface="方正楷体_GBK"/>
                <a:ea typeface="方正楷体_GBK"/>
                <a:cs typeface="Times New Roman"/>
              </a:rPr>
              <a:t>便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方正楷体_GBK"/>
                <a:ea typeface="方正楷体_GBK"/>
                <a:cs typeface="Times New Roman"/>
              </a:rPr>
            </a:br>
            <a:r>
              <a:rPr lang="zh-CN" altLang="zh-CN" sz="3600">
                <a:latin typeface="方正楷体_GBK"/>
                <a:ea typeface="方正楷体_GBK"/>
                <a:cs typeface="Times New Roman"/>
              </a:rPr>
              <a:t>章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	</a:t>
            </a:r>
            <a:r>
              <a:rPr lang="zh-CN" altLang="zh-CN" sz="3600" smtClean="0">
                <a:latin typeface="方正楷体_GBK"/>
                <a:ea typeface="方正楷体_GBK"/>
                <a:cs typeface="Times New Roman"/>
              </a:rPr>
              <a:t>傍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	</a:t>
            </a:r>
            <a:r>
              <a:rPr lang="zh-CN" altLang="zh-CN" sz="3600" smtClean="0">
                <a:latin typeface="方正楷体_GBK"/>
                <a:ea typeface="方正楷体_GBK"/>
                <a:cs typeface="Times New Roman"/>
              </a:rPr>
              <a:t>并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	</a:t>
            </a:r>
            <a:r>
              <a:rPr lang="zh-CN" altLang="zh-CN" sz="3600">
                <a:latin typeface="方正楷体_GBK"/>
                <a:ea typeface="方正楷体_GBK"/>
                <a:cs typeface="Times New Roman"/>
              </a:rPr>
              <a:t>更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endParaRPr lang="zh-CN" altLang="zh-CN" sz="3600">
              <a:latin typeface="方正楷体_GBK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4194" y="23598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音乐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5873" y="344271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文章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89928" y="23598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旁边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08040" y="346847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傍晚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81255" y="237359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拼命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81255" y="347015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并且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52265" y="241137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方便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36486" y="344440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更加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9298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四、看到下面的情景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你会想到什么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试着写一写。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20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鸡妈妈找到了一条虫子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大声叫着</a:t>
            </a:r>
            <a:r>
              <a:rPr lang="en-US" altLang="zh-CN" sz="3600">
                <a:latin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咯</a:t>
            </a:r>
            <a:r>
              <a:rPr lang="en-US" altLang="zh-CN" sz="3600">
                <a:latin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咯</a:t>
            </a:r>
            <a:r>
              <a:rPr lang="en-US" altLang="zh-CN" sz="3600">
                <a:latin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咯</a:t>
            </a:r>
            <a:r>
              <a:rPr lang="en-US" altLang="zh-CN" sz="3600">
                <a:latin typeface="方正楷体_GBK"/>
                <a:cs typeface="Times New Roman"/>
              </a:rPr>
              <a:t>!……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我知道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她是在说</a:t>
            </a:r>
            <a:r>
              <a:rPr lang="en-US" altLang="zh-CN" sz="3600">
                <a:latin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5179954" y="3274277"/>
            <a:ext cx="45752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孩子们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快来吃虫子啰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!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169</Words>
  <Application>Microsoft Office PowerPoint</Application>
  <PresentationFormat>自定义</PresentationFormat>
  <Paragraphs>58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方正黑体_GBK</vt:lpstr>
      <vt:lpstr>Calibri</vt:lpstr>
      <vt:lpstr>方正小标宋_GBK</vt:lpstr>
      <vt:lpstr>NEU-XT</vt:lpstr>
      <vt:lpstr>方正楷体_GBK</vt:lpstr>
      <vt:lpstr>方正隶变_GBK</vt:lpstr>
      <vt:lpstr>汉仪雅酷黑 95W</vt:lpstr>
      <vt:lpstr>方正大标宋简体</vt:lpstr>
      <vt:lpstr>Wingdings</vt:lpstr>
      <vt:lpstr>方正仿宋_GBK</vt:lpstr>
      <vt:lpstr>NEU-BZ</vt:lpstr>
      <vt:lpstr>Times New Roman</vt:lpstr>
      <vt:lpstr>华文宋体</vt:lpstr>
      <vt:lpstr>NEU-HZ</vt:lpstr>
      <vt:lpstr>方正大标宋_GBK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252</cp:revision>
  <dcterms:created xsi:type="dcterms:W3CDTF">2019-06-19T02:08:00Z</dcterms:created>
  <dcterms:modified xsi:type="dcterms:W3CDTF">2026-03-10T09:07:39Z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