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7" r:id="rId8"/>
    <p:sldId id="528" r:id="rId9"/>
    <p:sldId id="526" r:id="rId10"/>
    <p:sldId id="529" r:id="rId11"/>
    <p:sldId id="530" r:id="rId12"/>
    <p:sldId id="531" r:id="rId13"/>
    <p:sldId id="498" r:id="rId14"/>
    <p:sldId id="522" r:id="rId15"/>
    <p:sldId id="427" r:id="rId16"/>
  </p:sldIdLst>
  <p:sldSz cx="12192000" cy="6858000"/>
  <p:notesSz cx="6858000" cy="9144000"/>
  <p:embeddedFontLst>
    <p:embeddedFont>
      <p:font typeface="华文宋体" pitchFamily="2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方正大标宋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小标宋_GBK" pitchFamily="65" charset="-122"/>
      <p:regular r:id="rId30"/>
    </p:embeddedFont>
    <p:embeddedFont>
      <p:font typeface="方正仿宋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书宋_GBK" pitchFamily="65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方正隶变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９  一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匹出色的马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88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联系课文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想一想骑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前后妹妹的心情发生了怎样的变化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再选一选。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得意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沮丧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高兴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求抱被拒时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跨上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时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→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早回到家时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u="sng" smtClean="0">
                <a:solidFill>
                  <a:schemeClr val="bg1"/>
                </a:solidFill>
                <a:effectLst/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妹妹跨上的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其实是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                         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4184666" y="33676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4161" y="33573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5077" y="4212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6" y="487279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一根又细又长的柳条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14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88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妹妹骑着这匹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时的心情是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从文中的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effectLst/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effectLst/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这个词语能体会到。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这是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一匹出色的马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因为这匹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 smtClean="0">
                <a:effectLst/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smtClean="0">
                <a:effectLst/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跑得快。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　　　</a:t>
            </a:r>
            <a:endParaRPr lang="en-US" altLang="zh-CN" sz="3600" smtClean="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让妹妹忘记了疲劳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给了她力量和欢乐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286581" y="8610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63798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蹦蹦跳跳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402" y="26513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282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88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effectLst/>
                <a:latin typeface="NEU-BZ"/>
                <a:ea typeface="方正楷体_GBK"/>
                <a:cs typeface="Times New Roman"/>
              </a:rPr>
              <a:t>“△”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画出选段二中描写妹妹的动词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effectLst/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effectLst/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effectLst/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听了妹妹的话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大家会怎么说呢</a:t>
            </a:r>
            <a:r>
              <a:rPr lang="en-US" altLang="zh-CN" sz="3600">
                <a:effectLst/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effectLst/>
                <a:latin typeface="Calibri"/>
                <a:ea typeface="方正楷体_GBK"/>
                <a:cs typeface="Times New Roman"/>
              </a:rPr>
              <a:t>给选段补充一个结尾</a:t>
            </a:r>
            <a:r>
              <a:rPr lang="zh-CN" altLang="zh-CN" sz="3600" smtClean="0">
                <a:effectLst/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665" y="1681884"/>
            <a:ext cx="106840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Calibri"/>
                <a:ea typeface="方正书宋_GBK"/>
                <a:cs typeface="Times New Roman"/>
              </a:rPr>
              <a:t>选段二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妹妹高兴地</a:t>
            </a:r>
            <a:r>
              <a:rPr lang="zh-CN" altLang="en-US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跨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上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马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蹦蹦跳跳地</a:t>
            </a:r>
            <a:r>
              <a:rPr lang="zh-CN" altLang="en-US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奔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向前去。不时回头</a:t>
            </a:r>
            <a:r>
              <a:rPr lang="zh-CN" altLang="en-US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看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看我们。等我们回到家时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她</a:t>
            </a:r>
            <a:r>
              <a:rPr lang="zh-CN" altLang="en-US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站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在门口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骄傲地</a:t>
            </a:r>
            <a:r>
              <a:rPr lang="zh-CN" altLang="en-US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说 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看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我比你们先到家。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414210" y="2382253"/>
            <a:ext cx="192506" cy="204537"/>
          </a:xfrm>
          <a:prstGeom prst="triangle">
            <a:avLst/>
          </a:prstGeom>
          <a:solidFill>
            <a:schemeClr val="bg2"/>
          </a:solidFill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9561094" y="2330116"/>
            <a:ext cx="192506" cy="204537"/>
          </a:xfrm>
          <a:prstGeom prst="triangle">
            <a:avLst/>
          </a:prstGeom>
          <a:solidFill>
            <a:schemeClr val="bg2"/>
          </a:solidFill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637547" y="3224463"/>
            <a:ext cx="192506" cy="204537"/>
          </a:xfrm>
          <a:prstGeom prst="triangle">
            <a:avLst/>
          </a:prstGeom>
          <a:solidFill>
            <a:schemeClr val="bg2"/>
          </a:solidFill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9657347" y="3240504"/>
            <a:ext cx="192506" cy="204537"/>
          </a:xfrm>
          <a:prstGeom prst="triangle">
            <a:avLst/>
          </a:prstGeom>
          <a:solidFill>
            <a:schemeClr val="bg2"/>
          </a:solidFill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2795336" y="4056653"/>
            <a:ext cx="192506" cy="204537"/>
          </a:xfrm>
          <a:prstGeom prst="triangle">
            <a:avLst/>
          </a:prstGeom>
          <a:solidFill>
            <a:schemeClr val="bg2"/>
          </a:solidFill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844" y="5094195"/>
            <a:ext cx="1005840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你跑得真快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太棒了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我们也喜欢你的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24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47329"/>
            <a:ext cx="11006455" cy="165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下图中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哥哥用一根棒棒糖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让妹妹自己走了上百米。请根据图片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写一写妹妹前后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心理。</a:t>
            </a:r>
            <a:endParaRPr lang="zh-CN" altLang="en-US" sz="3600"/>
          </a:p>
        </p:txBody>
      </p:sp>
      <p:pic>
        <p:nvPicPr>
          <p:cNvPr id="8" name="image1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3149017"/>
            <a:ext cx="9038870" cy="28186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60435" y="945750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下图中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哥哥用一根棒棒糖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让妹妹自己走了上百米。请根据图片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写一写妹妹前后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心理。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图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妹妹在想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楷体_GBK"/>
                <a:cs typeface="Times New Roman"/>
              </a:rPr>
              <a:t>图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妹妹在想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en-US" altLang="zh-CN" sz="3600" u="sng" smtClean="0"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                                                </a:t>
            </a: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4232553" y="2593543"/>
            <a:ext cx="6397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我好累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走不动了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哥哥抱抱我。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905" y="3237903"/>
            <a:ext cx="10210800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哥哥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的棒棒糖看起来很好吃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我要追上去吃掉棒棒糖。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9297" y="1882414"/>
            <a:ext cx="11134997" cy="4725697"/>
            <a:chOff x="389297" y="1991050"/>
            <a:chExt cx="11134997" cy="472569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75" r="23874" b="50375"/>
            <a:stretch/>
          </p:blipFill>
          <p:spPr bwMode="auto">
            <a:xfrm>
              <a:off x="505460" y="1991050"/>
              <a:ext cx="11018834" cy="1685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07" t="7275" r="191" b="50375"/>
            <a:stretch/>
          </p:blipFill>
          <p:spPr bwMode="auto">
            <a:xfrm>
              <a:off x="389297" y="3500645"/>
              <a:ext cx="3416319" cy="1685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" t="59203" r="57142" b="-38"/>
            <a:stretch/>
          </p:blipFill>
          <p:spPr bwMode="auto">
            <a:xfrm>
              <a:off x="3430708" y="3517341"/>
              <a:ext cx="6180501" cy="1625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58" t="59203" r="22333" b="-38"/>
            <a:stretch/>
          </p:blipFill>
          <p:spPr bwMode="auto">
            <a:xfrm>
              <a:off x="460195" y="5091717"/>
              <a:ext cx="5038458" cy="1625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745872" y="1535844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42712" y="2383935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656133"/>
              </p:ext>
            </p:extLst>
          </p:nvPr>
        </p:nvGraphicFramePr>
        <p:xfrm>
          <a:off x="6070205" y="24339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9335303" y="2420207"/>
            <a:ext cx="1077362" cy="1088889"/>
          </a:xfrm>
          <a:prstGeom prst="rect">
            <a:avLst/>
          </a:prstGeom>
        </p:spPr>
      </p:pic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xmlns="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795357"/>
              </p:ext>
            </p:extLst>
          </p:nvPr>
        </p:nvGraphicFramePr>
        <p:xfrm>
          <a:off x="9362796" y="2468758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匹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346150" y="3905039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05405"/>
              </p:ext>
            </p:extLst>
          </p:nvPr>
        </p:nvGraphicFramePr>
        <p:xfrm>
          <a:off x="373643" y="395509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5523354" y="3934179"/>
            <a:ext cx="2092662" cy="1090390"/>
            <a:chOff x="1987734" y="1843323"/>
            <a:chExt cx="2092662" cy="109039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7589623" y="3935338"/>
            <a:ext cx="2061082" cy="1090390"/>
            <a:chOff x="2019314" y="1843323"/>
            <a:chExt cx="2061082" cy="1090390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919" t="5749" r="8370" b="5426"/>
            <a:stretch/>
          </p:blipFill>
          <p:spPr>
            <a:xfrm>
              <a:off x="2019314" y="1844824"/>
              <a:ext cx="1045782" cy="108888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192794"/>
              </p:ext>
            </p:extLst>
          </p:nvPr>
        </p:nvGraphicFramePr>
        <p:xfrm>
          <a:off x="5550847" y="3984231"/>
          <a:ext cx="406036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150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50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5091"/>
                <a:gridCol w="1015091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389297" y="5506805"/>
            <a:ext cx="2092662" cy="1090390"/>
            <a:chOff x="1987734" y="1843323"/>
            <a:chExt cx="2092662" cy="1090390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6" name="表格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942472"/>
              </p:ext>
            </p:extLst>
          </p:nvPr>
        </p:nvGraphicFramePr>
        <p:xfrm>
          <a:off x="416790" y="555685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59" y="898843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03718"/>
            <a:ext cx="112854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选出所给字的正确读音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jiāo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xiāo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匹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pī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pǐ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shū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zhū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葱</a:t>
            </a:r>
            <a:r>
              <a:rPr lang="en-US" altLang="zh-CN" sz="3600" smtClean="0">
                <a:latin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cōnɡ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sōnɡ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跨</a:t>
            </a:r>
            <a:r>
              <a:rPr lang="en-US" altLang="zh-CN" sz="3600" smtClean="0">
                <a:latin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kuā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kuà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骑</a:t>
            </a:r>
            <a:r>
              <a:rPr lang="en-US" altLang="zh-CN" sz="3600" smtClean="0">
                <a:latin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jī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qí </a:t>
            </a:r>
            <a:r>
              <a:rPr lang="en-US" altLang="zh-CN" sz="3600" smtClean="0">
                <a:latin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518544" y="18888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42357" y="18648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97909" y="27030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17773" y="27310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89894" y="35142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14029" y="35473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589" y="4035201"/>
            <a:ext cx="110631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观察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郊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株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可知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它们都是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形声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形近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本课中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等也是这样的字。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60116" y="39900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35904" y="4874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36866" y="4874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94692" y="48969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层层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波纹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　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鲜花　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红叶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586163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细雨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又长又细的枝条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 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376555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3696" y="1902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57392" y="1902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片片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0814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丝丝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6503" y="34306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0213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11390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苹果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9557" y="42247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60212" y="4235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67082" y="4129489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西瓜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选出加点词正确的解释。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异常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不同于寻常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非常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特别。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天马山的景色异常美丽。</a:t>
            </a:r>
            <a:r>
              <a:rPr lang="en-US" altLang="zh-CN" sz="3600" smtClean="0">
                <a:latin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今年的冬天异常寒冷。</a:t>
            </a:r>
            <a:r>
              <a:rPr lang="en-US" altLang="zh-CN" sz="3600" smtClean="0">
                <a:latin typeface="方正楷体_GBK"/>
                <a:cs typeface="Times New Roman"/>
              </a:rPr>
              <a:t>(  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6419165" y="27465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5182" y="36221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560920" y="299080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099702" y="3835343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3547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按要求做一做。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路的一边是田野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非常可爱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像一片柔软的绿毯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葱葱绿绿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是描写颜色的词语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请在下列括号里填上表示颜色的词语。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的小草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的菜花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51030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绿油油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24127" y="51030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金黄金黄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5945288"/>
            <a:ext cx="2135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火红火红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3547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按要求做一做。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路的一边是田野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非常可爱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像一片柔软的绿毯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仿照句中画线的部分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补全下面的句子。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湖的一边是柳树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柳枝飘飘扬扬的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非常动人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像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5049" y="497073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少女那长长的头发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3547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按要求做一做。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路的一边是田野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非常可爱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像一片柔软的绿毯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仿照句中画线的部分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补全下面的句子。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的一边是池塘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荷叶挨挨挤挤的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非常可爱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像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4849" y="49707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一个个碧绿的大圆盘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979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888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六、阅读文段</a:t>
            </a:r>
            <a:r>
              <a:rPr lang="en-US" altLang="zh-CN" sz="3600">
                <a:effectLst/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effectLst/>
                <a:latin typeface="Calibri"/>
                <a:ea typeface="方正书宋_GBK"/>
                <a:cs typeface="Times New Roman"/>
              </a:rPr>
              <a:t>选段一</a:t>
            </a:r>
            <a:r>
              <a:rPr lang="en-US" altLang="zh-CN" sz="3600">
                <a:effectLst/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当我们往回走的时候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妹妹求妈妈抱她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我很累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走不动了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抱抱我。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effectLst/>
                <a:latin typeface="Calibri"/>
                <a:ea typeface="方正书宋_GBK"/>
                <a:cs typeface="Times New Roman"/>
              </a:rPr>
              <a:t>选段二</a:t>
            </a:r>
            <a:r>
              <a:rPr lang="en-US" altLang="zh-CN" sz="3600">
                <a:effectLst/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妹妹高兴地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跨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上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马</a:t>
            </a:r>
            <a:r>
              <a:rPr lang="en-US" altLang="zh-CN" sz="3600">
                <a:effectLst/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蹦蹦跳跳地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奔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向前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去。不时回头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看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看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我们。等我们回到家时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她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站</a:t>
            </a:r>
            <a:r>
              <a:rPr lang="zh-CN" altLang="zh-CN" sz="3600" smtClean="0">
                <a:effectLst/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门口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骄傲地</a:t>
            </a:r>
            <a:r>
              <a:rPr lang="zh-CN" altLang="en-US" sz="3600" smtClean="0">
                <a:effectLst/>
                <a:latin typeface="Calibri"/>
                <a:ea typeface="方正仿宋_GBK"/>
                <a:cs typeface="Times New Roman"/>
              </a:rPr>
              <a:t>说 </a:t>
            </a:r>
            <a:r>
              <a:rPr lang="en-US" altLang="zh-CN" sz="3600" smtClean="0">
                <a:effectLst/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smtClean="0">
                <a:effectLst/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看</a:t>
            </a:r>
            <a:r>
              <a:rPr lang="en-US" altLang="zh-CN" sz="3600">
                <a:effectLst/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effectLst/>
                <a:latin typeface="Calibri"/>
                <a:ea typeface="方正仿宋_GBK"/>
                <a:cs typeface="Times New Roman"/>
              </a:rPr>
              <a:t>我比你们先到家。</a:t>
            </a:r>
            <a:r>
              <a:rPr lang="en-US" altLang="zh-CN" sz="3600" smtClean="0">
                <a:effectLst/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737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华文宋体</vt:lpstr>
      <vt:lpstr>汉仪雅酷黑 95W</vt:lpstr>
      <vt:lpstr>微软雅黑</vt:lpstr>
      <vt:lpstr>NEU-HZ</vt:lpstr>
      <vt:lpstr>方正楷体_GBK</vt:lpstr>
      <vt:lpstr>NEU-BZ</vt:lpstr>
      <vt:lpstr>方正黑体_GBK</vt:lpstr>
      <vt:lpstr>方正大标宋_GBK</vt:lpstr>
      <vt:lpstr>Wingdings</vt:lpstr>
      <vt:lpstr>方正大标宋简体</vt:lpstr>
      <vt:lpstr>方正小标宋_GBK</vt:lpstr>
      <vt:lpstr>方正仿宋_GBK</vt:lpstr>
      <vt:lpstr>NEU-XT</vt:lpstr>
      <vt:lpstr>楷体</vt:lpstr>
      <vt:lpstr>方正书宋_GBK</vt:lpstr>
      <vt:lpstr>Times New Roman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2026-03-10T06:18:35Z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