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8" r:id="rId3"/>
    <p:sldId id="509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微软雅黑" pitchFamily="34" charset="-122"/>
      <p:regular r:id="rId13"/>
      <p:bold r:id="rId14"/>
    </p:embeddedFont>
    <p:embeddedFont>
      <p:font typeface="方正大标宋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NEU-HZ" pitchFamily="2" charset="-122"/>
      <p:regular r:id="rId17"/>
      <p:italic r:id="rId18"/>
    </p:embeddedFont>
    <p:embeddedFont>
      <p:font typeface="方正楷体_GBK" pitchFamily="65" charset="-122"/>
      <p:regular r:id="rId19"/>
    </p:embeddedFont>
    <p:embeddedFont>
      <p:font typeface="方正大标宋简体" charset="-122"/>
      <p:regular r:id="rId20"/>
    </p:embeddedFont>
    <p:embeddedFont>
      <p:font typeface="方正隶变_GBK" pitchFamily="65" charset="-122"/>
      <p:regular r:id="rId21"/>
    </p:embeddedFont>
    <p:embeddedFont>
      <p:font typeface="方正小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语文园地三 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29047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0934"/>
            <a:ext cx="1084031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一、填字组成</a:t>
            </a: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ABB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式词语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再选词填空。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甜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酸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          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香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         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辣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  )</a:t>
            </a:r>
            <a:endParaRPr lang="zh-CN" altLang="zh-CN" sz="3600">
              <a:solidFill>
                <a:srgbClr val="000000"/>
              </a:solidFill>
              <a:latin typeface="方正仿宋_GBK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油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软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  )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脆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  )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硬</a:t>
            </a:r>
            <a:r>
              <a:rPr lang="en-US" altLang="zh-CN" sz="360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  )</a:t>
            </a:r>
            <a:endParaRPr lang="zh-CN" altLang="zh-CN" sz="3600">
              <a:solidFill>
                <a:srgbClr val="000000"/>
              </a:solidFill>
              <a:latin typeface="方正仿宋_GBK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桌子上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的核桃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和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的话梅。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我爱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吃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的青瓜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和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的西瓜。</a:t>
            </a:r>
          </a:p>
        </p:txBody>
      </p:sp>
      <p:sp>
        <p:nvSpPr>
          <p:cNvPr id="6" name="矩形 5"/>
          <p:cNvSpPr/>
          <p:nvPr/>
        </p:nvSpPr>
        <p:spPr>
          <a:xfrm>
            <a:off x="1265873" y="22876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津津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45549" y="228768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溜溜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12023" y="230140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喷喷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22086" y="228768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乎乎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329392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腻腻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01960" y="330764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绵绵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44371" y="332136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生生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18338" y="330764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邦邦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28474" y="442930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硬邦邦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98369" y="444302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酸溜溜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64223" y="551215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脆生生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35189" y="553790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甜津津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70366"/>
            <a:ext cx="46560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二、选字填空。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34666" y="1616698"/>
            <a:ext cx="10578766" cy="3572096"/>
            <a:chOff x="634666" y="1616698"/>
            <a:chExt cx="10578766" cy="357209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634666" y="1616698"/>
              <a:ext cx="10578766" cy="15694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 bwMode="auto">
            <a:xfrm>
              <a:off x="634666" y="3619321"/>
              <a:ext cx="10578766" cy="15694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矩形 9"/>
          <p:cNvSpPr/>
          <p:nvPr/>
        </p:nvSpPr>
        <p:spPr>
          <a:xfrm>
            <a:off x="1723073" y="2427186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29915" y="243201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00926" y="239905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137157" y="244399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83538" y="454246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90380" y="4547291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00926" y="4549838"/>
            <a:ext cx="763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晴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607768" y="4554666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情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370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三、按要求查字典。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查查字典的部首目录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把可以作为偏旁部首的字用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“○”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圈出来。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辛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老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金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音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鱼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高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雷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用部首查字法查字典时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骨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应查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部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财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应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查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部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辣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应查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部。</a:t>
            </a: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044459" y="3493893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2520333" y="3517957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3996207" y="3529989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495341" y="3506652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6983247" y="3529988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8579437" y="3532522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3106" y="40818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7965" y="49707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66718" y="498444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6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四、把下列小动物送到相应的生字后面。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未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申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丑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卯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戌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巳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寅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酉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cs typeface="Times New Roman"/>
              </a:rPr>
              <a:t>(        )</a:t>
            </a:r>
            <a:endParaRPr lang="zh-CN" altLang="en-US" sz="3600"/>
          </a:p>
        </p:txBody>
      </p:sp>
      <p:pic>
        <p:nvPicPr>
          <p:cNvPr id="8" name="image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74580" y="1829681"/>
            <a:ext cx="11268211" cy="13707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08271" y="35269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⑦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46992" y="34788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⑧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72834" y="34788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34770" y="35045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8270" y="43450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46991" y="43450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72833" y="43450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34769" y="43450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164</Words>
  <Application>Microsoft Office PowerPoint</Application>
  <PresentationFormat>自定义</PresentationFormat>
  <Paragraphs>64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方正仿宋_GBK</vt:lpstr>
      <vt:lpstr>NEU-BZ</vt:lpstr>
      <vt:lpstr>微软雅黑</vt:lpstr>
      <vt:lpstr>方正大标宋_GBK</vt:lpstr>
      <vt:lpstr>方正黑体_GBK</vt:lpstr>
      <vt:lpstr>NEU-HZ</vt:lpstr>
      <vt:lpstr>方正楷体_GBK</vt:lpstr>
      <vt:lpstr>Wingdings</vt:lpstr>
      <vt:lpstr>汉仪雅酷黑 95W</vt:lpstr>
      <vt:lpstr>方正大标宋简体</vt:lpstr>
      <vt:lpstr>方正隶变_GBK</vt:lpstr>
      <vt:lpstr>方正小标宋_GBK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2026-03-09T08:48:17Z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