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方正仿宋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方正大标宋简体" charset="-122"/>
      <p:regular r:id="rId14"/>
    </p:embeddedFont>
    <p:embeddedFont>
      <p:font typeface="方正隶变_GBK" pitchFamily="65" charset="-122"/>
      <p:regular r:id="rId15"/>
    </p:embeddedFont>
    <p:embeddedFont>
      <p:font typeface="方正小标宋_GBK" pitchFamily="65" charset="-122"/>
      <p:regular r:id="rId16"/>
    </p:embeddedFont>
    <p:embeddedFont>
      <p:font typeface="NEU-XT" pitchFamily="18" charset="-122"/>
      <p:regular r:id="rId17"/>
    </p:embeddedFont>
    <p:embeddedFont>
      <p:font typeface="方正楷体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大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我不是最弱小的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2236"/>
            <a:ext cx="10876414" cy="436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连一连。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cù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yōnɡ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掀起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保护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扑鼻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XT"/>
                <a:ea typeface="方正楷体_GBK"/>
                <a:cs typeface="Times New Roman"/>
              </a:rPr>
              <a:t>jiāo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ruò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娇弱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随风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舞动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XT"/>
                <a:ea typeface="方正楷体_GBK"/>
                <a:cs typeface="Times New Roman"/>
              </a:rPr>
              <a:t>xiān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qǐ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簇拥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芬芳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弱小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06716" y="2430379"/>
            <a:ext cx="0" cy="2586789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231472" y="2796433"/>
            <a:ext cx="2039739" cy="207635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155866" y="3834611"/>
            <a:ext cx="203112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939296" y="2707105"/>
            <a:ext cx="2331915" cy="216568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028654" y="2707105"/>
            <a:ext cx="1778462" cy="208146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091025" y="3723773"/>
            <a:ext cx="1716091" cy="2406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048915" y="2707105"/>
            <a:ext cx="1673980" cy="216568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537510" y="2615243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145404"/>
              </p:ext>
            </p:extLst>
          </p:nvPr>
        </p:nvGraphicFramePr>
        <p:xfrm>
          <a:off x="565003" y="266529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16"/>
          <a:stretch/>
        </p:blipFill>
        <p:spPr bwMode="auto">
          <a:xfrm>
            <a:off x="505459" y="1911549"/>
            <a:ext cx="11486515" cy="56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57"/>
          <a:stretch/>
        </p:blipFill>
        <p:spPr bwMode="auto">
          <a:xfrm>
            <a:off x="505459" y="4238782"/>
            <a:ext cx="11486515" cy="590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3565457" y="2593060"/>
            <a:ext cx="2092662" cy="1090390"/>
            <a:chOff x="1987734" y="1843323"/>
            <a:chExt cx="2092662" cy="1090390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9" name="表格 38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178009"/>
              </p:ext>
            </p:extLst>
          </p:nvPr>
        </p:nvGraphicFramePr>
        <p:xfrm>
          <a:off x="3592950" y="264311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6561321" y="2593059"/>
            <a:ext cx="2092662" cy="1090390"/>
            <a:chOff x="1987734" y="1843323"/>
            <a:chExt cx="2092662" cy="1090390"/>
          </a:xfrm>
        </p:grpSpPr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3" name="表格 42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762381"/>
              </p:ext>
            </p:extLst>
          </p:nvPr>
        </p:nvGraphicFramePr>
        <p:xfrm>
          <a:off x="6588814" y="264311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589268" y="2570876"/>
            <a:ext cx="2092662" cy="1090390"/>
            <a:chOff x="1987734" y="1843323"/>
            <a:chExt cx="2092662" cy="1090390"/>
          </a:xfrm>
        </p:grpSpPr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7" name="表格 46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096991"/>
              </p:ext>
            </p:extLst>
          </p:nvPr>
        </p:nvGraphicFramePr>
        <p:xfrm>
          <a:off x="9616761" y="262092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581622" y="4909339"/>
            <a:ext cx="2092662" cy="1090390"/>
            <a:chOff x="1987734" y="1843323"/>
            <a:chExt cx="2092662" cy="1090390"/>
          </a:xfrm>
        </p:grpSpPr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1" name="表格 5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889883"/>
              </p:ext>
            </p:extLst>
          </p:nvPr>
        </p:nvGraphicFramePr>
        <p:xfrm>
          <a:off x="609115" y="495939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3609569" y="4887156"/>
            <a:ext cx="2092662" cy="1090390"/>
            <a:chOff x="1987734" y="1843323"/>
            <a:chExt cx="2092662" cy="1090390"/>
          </a:xfrm>
        </p:grpSpPr>
        <p:pic>
          <p:nvPicPr>
            <p:cNvPr id="53" name="图片 52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5" name="表格 54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474866"/>
              </p:ext>
            </p:extLst>
          </p:nvPr>
        </p:nvGraphicFramePr>
        <p:xfrm>
          <a:off x="3637062" y="493720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6605433" y="4887155"/>
            <a:ext cx="2092662" cy="1090390"/>
            <a:chOff x="1987734" y="1843323"/>
            <a:chExt cx="2092662" cy="1090390"/>
          </a:xfrm>
        </p:grpSpPr>
        <p:pic>
          <p:nvPicPr>
            <p:cNvPr id="57" name="图片 56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9" name="表格 58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191976"/>
              </p:ext>
            </p:extLst>
          </p:nvPr>
        </p:nvGraphicFramePr>
        <p:xfrm>
          <a:off x="6632926" y="493720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633380" y="4864972"/>
            <a:ext cx="2092662" cy="1090390"/>
            <a:chOff x="1987734" y="1843323"/>
            <a:chExt cx="2092662" cy="1090390"/>
          </a:xfrm>
        </p:grpSpPr>
        <p:pic>
          <p:nvPicPr>
            <p:cNvPr id="61" name="图片 60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63" name="表格 62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489634"/>
              </p:ext>
            </p:extLst>
          </p:nvPr>
        </p:nvGraphicFramePr>
        <p:xfrm>
          <a:off x="9660873" y="491502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三、比一比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</a:p>
          <a:p>
            <a:pPr>
              <a:lnSpc>
                <a:spcPct val="200000"/>
              </a:lnSpc>
            </a:pPr>
            <a:r>
              <a:rPr lang="zh-CN" altLang="zh-CN" sz="3600">
                <a:latin typeface="方正楷体_GBK" pitchFamily="65" charset="-122"/>
                <a:ea typeface="方正楷体_GBK" pitchFamily="65" charset="-122"/>
                <a:cs typeface="Times New Roman"/>
              </a:rPr>
              <a:t>周</a:t>
            </a:r>
            <a:r>
              <a:rPr lang="en-US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(          )     </a:t>
            </a:r>
            <a:r>
              <a:rPr lang="zh-CN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末</a:t>
            </a:r>
            <a:r>
              <a:rPr lang="en-US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(          )     </a:t>
            </a:r>
            <a:r>
              <a:rPr lang="zh-CN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吸</a:t>
            </a:r>
            <a:r>
              <a:rPr lang="en-US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(          )     </a:t>
            </a:r>
            <a:r>
              <a:rPr lang="zh-CN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母</a:t>
            </a:r>
            <a:r>
              <a:rPr lang="en-US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(          )</a:t>
            </a:r>
            <a:r>
              <a:rPr lang="en-US" altLang="zh-CN" sz="3600">
                <a:latin typeface="方正楷体_GBK" pitchFamily="65" charset="-122"/>
                <a:ea typeface="方正楷体_GBK" pitchFamily="65" charset="-122"/>
                <a:cs typeface="Times New Roman"/>
              </a:rPr>
              <a:t/>
            </a:r>
            <a:br>
              <a:rPr lang="en-US" altLang="zh-CN" sz="3600">
                <a:latin typeface="方正楷体_GBK" pitchFamily="65" charset="-122"/>
                <a:ea typeface="方正楷体_GBK" pitchFamily="65" charset="-122"/>
                <a:cs typeface="Times New Roman"/>
              </a:rPr>
            </a:br>
            <a:r>
              <a:rPr lang="zh-CN" altLang="zh-CN" sz="3600">
                <a:latin typeface="方正楷体_GBK" pitchFamily="65" charset="-122"/>
                <a:ea typeface="方正楷体_GBK" pitchFamily="65" charset="-122"/>
                <a:cs typeface="Times New Roman"/>
              </a:rPr>
              <a:t>同</a:t>
            </a:r>
            <a:r>
              <a:rPr lang="en-US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(          )     </a:t>
            </a:r>
            <a:r>
              <a:rPr lang="zh-CN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未</a:t>
            </a:r>
            <a:r>
              <a:rPr lang="en-US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(          )     </a:t>
            </a:r>
            <a:r>
              <a:rPr lang="zh-CN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级</a:t>
            </a:r>
            <a:r>
              <a:rPr lang="en-US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(          )     </a:t>
            </a:r>
            <a:r>
              <a:rPr lang="zh-CN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每</a:t>
            </a:r>
            <a:r>
              <a:rPr lang="en-US" altLang="zh-CN" sz="36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(          )</a:t>
            </a:r>
            <a:endParaRPr lang="zh-CN" altLang="en-US" sz="3600"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5873" y="234784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四周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5873" y="34547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同学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45549" y="23495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周末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65866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未来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40623" y="237528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吸引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40623" y="34547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一级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99602" y="234784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母亲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99602" y="34306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每天</a:t>
            </a:r>
            <a:endParaRPr lang="zh-CN" altLang="en-US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125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四、填上合适的字词。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周末　不解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雷声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)(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空地　开心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扑鼻</a:t>
            </a:r>
          </a:p>
        </p:txBody>
      </p:sp>
      <p:sp>
        <p:nvSpPr>
          <p:cNvPr id="6" name="矩形 5"/>
          <p:cNvSpPr/>
          <p:nvPr/>
        </p:nvSpPr>
        <p:spPr>
          <a:xfrm>
            <a:off x="1390290" y="23358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15383" y="233581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70076" y="23358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25108" y="23358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5055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31432" y="34289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27865" y="34289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47450" y="34289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505459" y="898604"/>
            <a:ext cx="11006455" cy="4524315"/>
            <a:chOff x="505459" y="898604"/>
            <a:chExt cx="11006455" cy="4524315"/>
          </a:xfrm>
        </p:grpSpPr>
        <p:sp>
          <p:nvSpPr>
            <p:cNvPr id="3" name="矩形 2"/>
            <p:cNvSpPr/>
            <p:nvPr/>
          </p:nvSpPr>
          <p:spPr>
            <a:xfrm>
              <a:off x="505459" y="898604"/>
              <a:ext cx="11006455" cy="4524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五、加标点。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600">
                  <a:solidFill>
                    <a:srgbClr val="000000"/>
                  </a:solidFill>
                  <a:latin typeface="NEU-HZ"/>
                  <a:ea typeface="方正楷体_GBK"/>
                  <a:cs typeface="Times New Roman"/>
                </a:rPr>
                <a:t>1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.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这就是说</a:t>
              </a:r>
              <a:r>
                <a:rPr lang="en-US" altLang="zh-CN" sz="3600" smtClean="0">
                  <a:solidFill>
                    <a:srgbClr val="A46AA6"/>
                  </a:solidFill>
                  <a:latin typeface="方正楷体_GBK"/>
                  <a:ea typeface="方正楷体_GBK"/>
                  <a:cs typeface="Times New Roman"/>
                </a:rPr>
                <a:t>       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我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是最弱小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的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了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600">
                  <a:solidFill>
                    <a:srgbClr val="000000"/>
                  </a:solidFill>
                  <a:latin typeface="NEU-HZ"/>
                  <a:ea typeface="方正楷体_GBK"/>
                  <a:cs typeface="Times New Roman"/>
                </a:rPr>
                <a:t>2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.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看</a:t>
              </a:r>
              <a:r>
                <a:rPr lang="en-US" altLang="zh-CN" sz="3600" smtClean="0">
                  <a:solidFill>
                    <a:srgbClr val="A46AA6"/>
                  </a:solidFill>
                  <a:latin typeface="方正楷体_GBK"/>
                  <a:ea typeface="方正楷体_GBK"/>
                  <a:cs typeface="Times New Roman"/>
                </a:rPr>
                <a:t>       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这儿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还有一朵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野蔷薇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呢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3600">
                  <a:solidFill>
                    <a:srgbClr val="000000"/>
                  </a:solidFill>
                  <a:latin typeface="NEU-HZ"/>
                  <a:ea typeface="方正楷体_GBK"/>
                  <a:cs typeface="Times New Roman"/>
                </a:rPr>
                <a:t>3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我们应该保护比自己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弱小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的</a:t>
              </a:r>
              <a:r>
                <a:rPr lang="en-US" altLang="zh-CN" sz="3600" smtClean="0">
                  <a:solidFill>
                    <a:srgbClr val="A46AA6"/>
                  </a:solidFill>
                  <a:latin typeface="NEU-BZ"/>
                  <a:ea typeface="方正楷体_GBK"/>
                  <a:cs typeface="Times New Roman"/>
                </a:rPr>
                <a:t>  </a:t>
              </a:r>
              <a:endParaRPr lang="zh-CN" altLang="en-US" sz="3600"/>
            </a:p>
          </p:txBody>
        </p:sp>
        <p:sp>
          <p:nvSpPr>
            <p:cNvPr id="6" name="矩形 5"/>
            <p:cNvSpPr/>
            <p:nvPr/>
          </p:nvSpPr>
          <p:spPr>
            <a:xfrm>
              <a:off x="2863515" y="2334129"/>
              <a:ext cx="697832" cy="69783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470955" y="3404936"/>
              <a:ext cx="697832" cy="69783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914147" y="3380876"/>
              <a:ext cx="697832" cy="69783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661484" y="4447679"/>
              <a:ext cx="697832" cy="69783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829926" y="2330121"/>
              <a:ext cx="697832" cy="69783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2915016" y="23816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53619" y="23856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31115" y="343237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13776" y="34066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25016" y="445506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181</Words>
  <Application>Microsoft Office PowerPoint</Application>
  <PresentationFormat>自定义</PresentationFormat>
  <Paragraphs>68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微软雅黑</vt:lpstr>
      <vt:lpstr>方正仿宋_GBK</vt:lpstr>
      <vt:lpstr>NEU-HZ</vt:lpstr>
      <vt:lpstr>汉仪雅酷黑 95W</vt:lpstr>
      <vt:lpstr>方正大标宋简体</vt:lpstr>
      <vt:lpstr>Wingdings</vt:lpstr>
      <vt:lpstr>方正隶变_GBK</vt:lpstr>
      <vt:lpstr>方正小标宋_GBK</vt:lpstr>
      <vt:lpstr>NEU-XT</vt:lpstr>
      <vt:lpstr>方正楷体_GBK</vt:lpstr>
      <vt:lpstr>方正黑体_GBK</vt:lpstr>
      <vt:lpstr>NEU-BZ</vt:lpstr>
      <vt:lpstr>Times New Roman</vt:lpstr>
      <vt:lpstr>Calibri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2026-02-27T07:42:34Z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