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仿宋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大标宋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楷体_GBK" pitchFamily="65" charset="-122"/>
      <p:regular r:id="rId22"/>
    </p:embeddedFont>
    <p:embeddedFont>
      <p:font typeface="方正大标宋简体" charset="-122"/>
      <p:regular r:id="rId23"/>
    </p:embeddedFont>
    <p:embeddedFont>
      <p:font typeface="方正隶变_GBK" pitchFamily="65" charset="-122"/>
      <p:regular r:id="rId24"/>
    </p:embeddedFont>
    <p:embeddedFont>
      <p:font typeface="方正小标宋_GBK" pitchFamily="65" charset="-122"/>
      <p:regular r:id="rId25"/>
    </p:embeddedFont>
    <p:embeddedFont>
      <p:font typeface="NEU-XT" pitchFamily="18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传 统 节 日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893542"/>
              </p:ext>
            </p:extLst>
          </p:nvPr>
        </p:nvGraphicFramePr>
        <p:xfrm>
          <a:off x="937995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549703"/>
              </p:ext>
            </p:extLst>
          </p:nvPr>
        </p:nvGraphicFramePr>
        <p:xfrm>
          <a:off x="3704199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62238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834683"/>
              </p:ext>
            </p:extLst>
          </p:nvPr>
        </p:nvGraphicFramePr>
        <p:xfrm>
          <a:off x="6489731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57256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802135"/>
              </p:ext>
            </p:extLst>
          </p:nvPr>
        </p:nvGraphicFramePr>
        <p:xfrm>
          <a:off x="9184749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36" y="2052998"/>
            <a:ext cx="10641036" cy="580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9917"/>
            <a:ext cx="11006455" cy="4157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连一连。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shǎnɡ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jú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乞巧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端午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吃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月饼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qǐ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qiǎo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赏菊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中秋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赛龙舟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XT"/>
                <a:ea typeface="方正楷体_GBK"/>
                <a:cs typeface="Times New Roman"/>
              </a:rPr>
              <a:t>jì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sǎo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元宵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元宵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窗花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XT"/>
                <a:ea typeface="方正楷体_GBK"/>
                <a:cs typeface="Times New Roman"/>
              </a:rPr>
              <a:t>yuán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xiāo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祭扫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春节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看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花灯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86920" y="1961147"/>
            <a:ext cx="0" cy="3025998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305874" y="2273060"/>
            <a:ext cx="1929242" cy="75889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99455" y="2117558"/>
            <a:ext cx="2235661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774272" y="3909355"/>
            <a:ext cx="2460844" cy="73483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547494" y="3909355"/>
            <a:ext cx="1687622" cy="73483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004591" y="2273060"/>
            <a:ext cx="1754398" cy="75889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004591" y="2273060"/>
            <a:ext cx="1754398" cy="75889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004591" y="3909355"/>
            <a:ext cx="1886746" cy="73483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967390" y="3801979"/>
            <a:ext cx="1923947" cy="8422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04755"/>
            <a:ext cx="1085235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三、填上合适的动词。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窗花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花灯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月饼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年画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鞭炮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鹊桥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菊花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饺子</a:t>
            </a:r>
          </a:p>
        </p:txBody>
      </p:sp>
      <p:sp>
        <p:nvSpPr>
          <p:cNvPr id="6" name="矩形 5"/>
          <p:cNvSpPr/>
          <p:nvPr/>
        </p:nvSpPr>
        <p:spPr>
          <a:xfrm>
            <a:off x="799685" y="1820390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贴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11689" y="182543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看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06341" y="1830480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吃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86058" y="1830480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贴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9685" y="2639961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放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11688" y="263297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会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06341" y="2639961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赏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86058" y="263297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吃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27313"/>
            <a:ext cx="11006455" cy="332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标出传统节日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再按时间顺序排列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春节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儿童节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元宵节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国庆节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端午节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清明节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⑦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劳动节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重阳节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妇女节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975744" y="182868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816323" y="180054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096000" y="26578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816323" y="266482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096000" y="347769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3376" y="4627965"/>
            <a:ext cx="7186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708150" algn="l"/>
              </a:tabLst>
            </a:pPr>
            <a:r>
              <a:rPr lang="en-US" altLang="zh-CN" sz="3600" u="sng" smtClean="0">
                <a:latin typeface="NEU-BZ"/>
                <a:ea typeface="方正楷体_GBK"/>
                <a:cs typeface="Times New Roman"/>
              </a:rPr>
              <a:t>  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NEU-BZ"/>
                <a:ea typeface="方正楷体_GBK"/>
                <a:cs typeface="Times New Roman"/>
              </a:rPr>
              <a:t>.</a:t>
            </a:r>
          </a:p>
          <a:p>
            <a:pPr algn="just">
              <a:spcAft>
                <a:spcPts val="0"/>
              </a:spcAft>
            </a:pP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865" y="434089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①③⑥⑤⑧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五、按课文内容填空。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春节到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贴窗花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放鞭炮。</a:t>
            </a:r>
          </a:p>
          <a:p>
            <a:pPr>
              <a:lnSpc>
                <a:spcPct val="200000"/>
              </a:lnSpc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元宵节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大街小巷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2555938" y="215534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人欢笑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52191" y="326224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看花灯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12159" y="328799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人如潮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153</Words>
  <Application>Microsoft Office PowerPoint</Application>
  <PresentationFormat>自定义</PresentationFormat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Calibri</vt:lpstr>
      <vt:lpstr>方正仿宋_GBK</vt:lpstr>
      <vt:lpstr>NEU-BZ</vt:lpstr>
      <vt:lpstr>微软雅黑</vt:lpstr>
      <vt:lpstr>方正大标宋_GBK</vt:lpstr>
      <vt:lpstr>方正黑体_GBK</vt:lpstr>
      <vt:lpstr>方正楷体_GBK</vt:lpstr>
      <vt:lpstr>Wingdings</vt:lpstr>
      <vt:lpstr>汉仪雅酷黑 95W</vt:lpstr>
      <vt:lpstr>方正大标宋简体</vt:lpstr>
      <vt:lpstr>方正隶变_GBK</vt:lpstr>
      <vt:lpstr>方正小标宋_GBK</vt:lpstr>
      <vt:lpstr>楷体</vt:lpstr>
      <vt:lpstr>NEU-XT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2026-03-09T07:50:54Z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