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4" r:id="rId7"/>
    <p:sldId id="528" r:id="rId8"/>
    <p:sldId id="525" r:id="rId9"/>
    <p:sldId id="529" r:id="rId10"/>
    <p:sldId id="530" r:id="rId11"/>
    <p:sldId id="526" r:id="rId12"/>
    <p:sldId id="498" r:id="rId13"/>
    <p:sldId id="522" r:id="rId14"/>
    <p:sldId id="427" r:id="rId15"/>
  </p:sldIdLst>
  <p:sldSz cx="12192000" cy="6858000"/>
  <p:notesSz cx="6858000" cy="9144000"/>
  <p:embeddedFontLst>
    <p:embeddedFont>
      <p:font typeface="NEU-HZ" pitchFamily="2" charset="-122"/>
      <p:regular r:id="rId16"/>
      <p:italic r:id="rId17"/>
    </p:embeddedFont>
    <p:embeddedFont>
      <p:font typeface="方正仿宋_GBK" pitchFamily="65" charset="-122"/>
      <p:regular r:id="rId18"/>
    </p:embeddedFont>
    <p:embeddedFont>
      <p:font typeface="NEU-FZ" pitchFamily="2" charset="-122"/>
      <p:regular r:id="rId19"/>
      <p:italic r:id="rId20"/>
    </p:embeddedFont>
    <p:embeddedFont>
      <p:font typeface="方正楷体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隶变_GBK" pitchFamily="65" charset="-122"/>
      <p:regular r:id="rId24"/>
    </p:embeddedFont>
    <p:embeddedFont>
      <p:font typeface="方正书宋_GBK" pitchFamily="65" charset="-122"/>
      <p:regular r:id="rId25"/>
    </p:embeddedFont>
    <p:embeddedFont>
      <p:font typeface="华文宋体" pitchFamily="2" charset="-122"/>
      <p:regular r:id="rId26"/>
    </p:embeddedFont>
    <p:embeddedFont>
      <p:font typeface="方正黑体_GBK" pitchFamily="65" charset="-122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方正大标宋_GBK" pitchFamily="65" charset="-122"/>
      <p:regular r:id="rId32"/>
    </p:embeddedFont>
    <p:embeddedFont>
      <p:font typeface="NEU-XT" pitchFamily="18" charset="-122"/>
      <p:regular r:id="rId33"/>
    </p:embeddedFont>
    <p:embeddedFont>
      <p:font typeface="方正小标宋_GBK" pitchFamily="65" charset="-122"/>
      <p:regular r:id="rId34"/>
    </p:embeddedFont>
    <p:embeddedFont>
      <p:font typeface="方正大标宋简体" charset="-122"/>
      <p:regular r:id="rId35"/>
    </p:embeddedFont>
    <p:embeddedFont>
      <p:font typeface="NEU-BZ" pitchFamily="2" charset="-122"/>
      <p:regular r:id="rId36"/>
      <p:bold r:id="rId37"/>
      <p:italic r:id="rId38"/>
      <p:bold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font" Target="fonts/font24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font" Target="fonts/font23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语文园地一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687363"/>
            <a:ext cx="1120126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仿写句子。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小草从地下探出头来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那是春天的眉毛吧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那是春天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3131586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燕子从南方飞回来了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74757" y="310583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的送信员吧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586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六、根据学过的知识填空。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野火烧不尽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写出了小草旺盛的生命力。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不同的诗人看到的春景也不一样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高鼎看到了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学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忙趁东风放纸鸢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的快活之景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贺知章看到了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万条垂下绿丝绦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的美丽之景。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47136" y="174626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春风吹又生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35833" y="33344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儿童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98738" y="412851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归来早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85471" y="501885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碧玉妆成一树高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419"/>
            <a:ext cx="107320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七、口语交际。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上学迟到了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老师批评了我。下课后我诚恳地对老师说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看到同学洗手后忘了关水龙头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我轻轻地对他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2505670"/>
            <a:ext cx="72630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老师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对不起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我以后再也不迟到了。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8713" y="4164342"/>
            <a:ext cx="8145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请你以后洗完手了及时关好水龙头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好吗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八、观察图片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并联系生活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在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下面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语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段的括号里填上恰当的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词语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春天来了</a:t>
            </a:r>
            <a:r>
              <a:rPr lang="en-US" altLang="zh-CN" sz="3600">
                <a:latin typeface="方正楷体_GBK"/>
                <a:cs typeface="Times New Roman"/>
              </a:rPr>
              <a:t>,(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春风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吹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醒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大地。</a:t>
            </a:r>
            <a:r>
              <a:rPr lang="en-US" altLang="zh-CN" sz="3600" smtClean="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的云朵在天空中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飘荡。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的草地上盛开着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小花。小朋友们在草地上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放风筝。你瞧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他们玩得多开心啊</a:t>
            </a:r>
            <a:r>
              <a:rPr lang="en-US" altLang="zh-CN" sz="3600">
                <a:latin typeface="方正楷体_GBK"/>
                <a:cs typeface="Times New Roman"/>
              </a:rPr>
              <a:t>!</a:t>
            </a:r>
            <a:endParaRPr lang="zh-CN" altLang="en-US" sz="3600"/>
          </a:p>
        </p:txBody>
      </p:sp>
      <p:pic>
        <p:nvPicPr>
          <p:cNvPr id="8" name="image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55116" y="991300"/>
            <a:ext cx="4156799" cy="22933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73359" y="26640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温暖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8191" y="352867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洁白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3716" y="352867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自由自在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55212" y="43811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碧绿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88950" y="43811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11105" y="51872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高高兴兴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657259"/>
            <a:ext cx="113456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请根据提示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给公园内景观标识牌上的加点字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分类</a:t>
            </a:r>
            <a:r>
              <a:rPr lang="zh-CN" altLang="zh-CN" sz="3600" spc="-15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pc="-15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pc="-15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左上包围的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左下包围的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image2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59" y="1817433"/>
            <a:ext cx="11345645" cy="9012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643260" y="3007864"/>
            <a:ext cx="2092662" cy="1090390"/>
            <a:chOff x="1987734" y="1843323"/>
            <a:chExt cx="2092662" cy="109039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071329"/>
              </p:ext>
            </p:extLst>
          </p:nvPr>
        </p:nvGraphicFramePr>
        <p:xfrm>
          <a:off x="3670753" y="305791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3615767" y="4413508"/>
            <a:ext cx="2092662" cy="1090390"/>
            <a:chOff x="1987734" y="1843323"/>
            <a:chExt cx="2092662" cy="109039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730722"/>
              </p:ext>
            </p:extLst>
          </p:nvPr>
        </p:nvGraphicFramePr>
        <p:xfrm>
          <a:off x="3643260" y="446356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492047" y="1528580"/>
            <a:ext cx="6344723" cy="35246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37626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二、我会看公园导览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图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④⑤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处的读音分别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NEU-XT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NEU-XT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NEU-XT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丽丽不知道公园几点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关门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应该去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询问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;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太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热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她想去水边休息片刻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应该去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;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中午吃饭她应该去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序号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545415"/>
            <a:ext cx="1468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bǎo</a:t>
            </a:r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tǎ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3018" y="2547103"/>
            <a:ext cx="1519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cè</a:t>
            </a:r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suǒ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750" y="41886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20371" y="50532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49330" y="58851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492047" y="1528580"/>
            <a:ext cx="6344723" cy="35246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777466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二、我会看公园导览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图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丽丽想去露天剧场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可是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不知道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怎么走。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这时候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她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遇到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了工作人员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应该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怎样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礼貌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询问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?(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去露天剧场怎么走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叔叔您好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请问去露天剧场怎么走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15652" y="427289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448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6412"/>
            <a:ext cx="10250772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三、根据图片想象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补充合适的词语。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阳光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的云朵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的野花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的湖水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的草地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的鸭子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77940" y="1812489"/>
            <a:ext cx="5633975" cy="38664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3476" y="17583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灿烂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3476" y="26005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洁白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0004" y="336237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0004" y="41525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蓝蓝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0004" y="48848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碧绿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30004" y="570465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89021" y="843677"/>
            <a:ext cx="1136583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照样子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根据括号里的问题</a:t>
            </a:r>
            <a:r>
              <a:rPr lang="en-US" altLang="zh-CN" sz="3600" spc="-15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600" spc="-15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 spc="-150">
                <a:latin typeface="NEU-FZ"/>
                <a:ea typeface="方正楷体_GBK"/>
                <a:cs typeface="Times New Roman"/>
              </a:rPr>
              <a:t>·</a:t>
            </a:r>
            <a:r>
              <a:rPr lang="en-US" altLang="zh-CN" sz="3600" spc="-15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标出需要重读的部分。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种子睡在松软的泥土里。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种子睡在哪里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春雨姑娘在叶丛中弹奏着乐曲。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谁在弹奏着乐曲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春雨姑娘在叶丛中弹奏着乐曲。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春雨姑娘在哪里弹奏着乐曲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春雨姑娘在叶丛中弹奏着乐曲。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春雨姑娘在叶丛中做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什么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?)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150469" y="2148597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648747" y="2975742"/>
            <a:ext cx="2477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-300">
                <a:solidFill>
                  <a:srgbClr val="E72582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4000" spc="-300">
              <a:solidFill>
                <a:srgbClr val="E72582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2930733" y="3836028"/>
            <a:ext cx="1785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-300" smtClean="0">
                <a:solidFill>
                  <a:srgbClr val="E72582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···</a:t>
            </a:r>
            <a:endParaRPr lang="zh-CN" altLang="en-US" sz="4000" spc="-300">
              <a:solidFill>
                <a:srgbClr val="E72582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4312108" y="5402110"/>
            <a:ext cx="2678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-300">
                <a:solidFill>
                  <a:srgbClr val="E72582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·····   </a:t>
            </a:r>
            <a:endParaRPr lang="zh-CN" altLang="en-US" sz="4000" spc="-300">
              <a:solidFill>
                <a:srgbClr val="E72582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89021" y="843677"/>
            <a:ext cx="11365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山坡上开着大片的野花。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哪里开着大片的野花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山坡上开着大片的野花。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山坡上开着什么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692855" y="1366897"/>
            <a:ext cx="1785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-300" smtClean="0">
                <a:solidFill>
                  <a:srgbClr val="E72582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···</a:t>
            </a:r>
            <a:endParaRPr lang="zh-CN" altLang="en-US" sz="4000" spc="-300">
              <a:solidFill>
                <a:srgbClr val="E72582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4346450" y="2219996"/>
            <a:ext cx="1785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-300" smtClean="0">
                <a:solidFill>
                  <a:srgbClr val="E72582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endParaRPr lang="zh-CN" altLang="en-US" sz="4000" spc="-300">
              <a:solidFill>
                <a:srgbClr val="E72582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608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687363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仿写句子。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山坡上开着一大片绚丽多彩的野花。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校园里开满了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花丛中飞舞着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35248" y="3105835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一朵朵五颜六色的花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35248" y="4164614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一只只美丽的蝴蝶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687363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仿写句子。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一棵绿油油的小柏树像战士一样笔直地站在那里。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一样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天上的星星像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一样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31075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0086" y="310921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19726" y="313158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挂在天空中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5172" y="42488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宝石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50558" y="424883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闪闪发亮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125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546</Words>
  <Application>Microsoft Office PowerPoint</Application>
  <PresentationFormat>自定义</PresentationFormat>
  <Paragraphs>131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Arial</vt:lpstr>
      <vt:lpstr>宋体</vt:lpstr>
      <vt:lpstr>NEU-HZ</vt:lpstr>
      <vt:lpstr>方正仿宋_GBK</vt:lpstr>
      <vt:lpstr>NEU-FZ</vt:lpstr>
      <vt:lpstr>方正楷体_GBK</vt:lpstr>
      <vt:lpstr>汉仪雅酷黑 95W</vt:lpstr>
      <vt:lpstr>微软雅黑</vt:lpstr>
      <vt:lpstr>方正隶变_GBK</vt:lpstr>
      <vt:lpstr>方正书宋_GBK</vt:lpstr>
      <vt:lpstr>华文宋体</vt:lpstr>
      <vt:lpstr>方正黑体_GBK</vt:lpstr>
      <vt:lpstr>Calibri</vt:lpstr>
      <vt:lpstr>方正大标宋_GBK</vt:lpstr>
      <vt:lpstr>NEU-XT</vt:lpstr>
      <vt:lpstr>方正小标宋_GBK</vt:lpstr>
      <vt:lpstr>Wingdings</vt:lpstr>
      <vt:lpstr>方正大标宋简体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2026-02-28T01:43:54Z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