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25" r:id="rId7"/>
    <p:sldId id="527" r:id="rId8"/>
    <p:sldId id="526" r:id="rId9"/>
    <p:sldId id="528" r:id="rId10"/>
    <p:sldId id="498" r:id="rId11"/>
    <p:sldId id="522" r:id="rId12"/>
    <p:sldId id="529" r:id="rId13"/>
    <p:sldId id="530" r:id="rId14"/>
    <p:sldId id="427" r:id="rId15"/>
  </p:sldIdLst>
  <p:sldSz cx="12192000" cy="6858000"/>
  <p:notesSz cx="6858000" cy="9144000"/>
  <p:embeddedFontLs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方正仿宋_GBK" pitchFamily="65" charset="-122"/>
      <p:regular r:id="rId20"/>
    </p:embeddedFont>
    <p:embeddedFont>
      <p:font typeface="华文宋体" pitchFamily="2" charset="-122"/>
      <p:regular r:id="rId21"/>
    </p:embeddedFont>
    <p:embeddedFont>
      <p:font typeface="方正大标宋_GBK" pitchFamily="65" charset="-122"/>
      <p:regular r:id="rId22"/>
    </p:embeddedFont>
    <p:embeddedFont>
      <p:font typeface="方正隶变_GBK" pitchFamily="65" charset="-122"/>
      <p:regular r:id="rId23"/>
    </p:embeddedFont>
    <p:embeddedFont>
      <p:font typeface="方正书宋_GBK" pitchFamily="65" charset="-122"/>
      <p:regular r:id="rId24"/>
    </p:embeddedFont>
    <p:embeddedFont>
      <p:font typeface="方正楷体_GBK" pitchFamily="65" charset="-122"/>
      <p:regular r:id="rId25"/>
    </p:embeddedFont>
    <p:embeddedFont>
      <p:font typeface="方正小标宋_GBK" pitchFamily="65" charset="-122"/>
      <p:regular r:id="rId26"/>
    </p:embeddedFont>
    <p:embeddedFont>
      <p:font typeface="方正黑体_GBK" pitchFamily="65" charset="-122"/>
      <p:regular r:id="rId27"/>
    </p:embeddedFont>
    <p:embeddedFont>
      <p:font typeface="NEU-XT" pitchFamily="18" charset="-122"/>
      <p:regular r:id="rId28"/>
    </p:embeddedFont>
    <p:embeddedFont>
      <p:font typeface="微软雅黑" pitchFamily="34" charset="-122"/>
      <p:regular r:id="rId29"/>
      <p:bold r:id="rId30"/>
    </p:embeddedFont>
    <p:embeddedFont>
      <p:font typeface="NEU-BZ" pitchFamily="2" charset="-122"/>
      <p:regular r:id="rId31"/>
      <p:bold r:id="rId32"/>
      <p:italic r:id="rId33"/>
      <p:boldItalic r:id="rId34"/>
    </p:embeddedFont>
    <p:embeddedFont>
      <p:font typeface="方正大标宋简体" charset="-122"/>
      <p:regular r:id="rId35"/>
    </p:embeddedFont>
    <p:embeddedFont>
      <p:font typeface="NEU-HZ" pitchFamily="2" charset="-122"/>
      <p:regular r:id="rId36"/>
      <p:italic r:id="rId3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66" d="100"/>
          <a:sy n="66" d="100"/>
        </p:scale>
        <p:origin x="-58" y="-374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34" Type="http://schemas.openxmlformats.org/officeDocument/2006/relationships/font" Target="fonts/font19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font" Target="fonts/font18.fntdata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font" Target="fonts/font17.fntdata"/><Relationship Id="rId37" Type="http://schemas.openxmlformats.org/officeDocument/2006/relationships/font" Target="fonts/font22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36" Type="http://schemas.openxmlformats.org/officeDocument/2006/relationships/font" Target="fonts/font21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35" Type="http://schemas.openxmlformats.org/officeDocument/2006/relationships/font" Target="fonts/font20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7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８　彩色的梦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7317" y="1600304"/>
            <a:ext cx="547868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阅读文段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脚尖滑过的地方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latin typeface="Calibri"/>
                <a:ea typeface="方正仿宋_GBK"/>
                <a:cs typeface="Times New Roman"/>
              </a:rPr>
              <a:t>大块的草坪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绿了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;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latin typeface="Calibri"/>
                <a:ea typeface="方正仿宋_GBK"/>
                <a:cs typeface="Times New Roman"/>
              </a:rPr>
              <a:t>大朵的野花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红了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;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latin typeface="Calibri"/>
                <a:ea typeface="方正仿宋_GBK"/>
                <a:cs typeface="Times New Roman"/>
              </a:rPr>
              <a:t>大片的天空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蓝了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latin typeface="Calibri"/>
                <a:ea typeface="方正仿宋_GBK"/>
                <a:cs typeface="Times New Roman"/>
              </a:rPr>
              <a:t>蓝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——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得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——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透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——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明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!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79534" y="2163077"/>
            <a:ext cx="4734046" cy="4413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360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在葱郁的森林里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en-US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雪松们拉着手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en-US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请小鸟留下歌声。</a:t>
            </a:r>
            <a:r>
              <a:rPr lang="en-US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小屋的烟囱上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en-US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结一个苹果般的太阳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en-US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又大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——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又红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!</a:t>
            </a:r>
            <a:endParaRPr lang="zh-CN" altLang="en-US" sz="3600">
              <a:solidFill>
                <a:srgbClr val="00000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904802" y="2412559"/>
            <a:ext cx="0" cy="3895644"/>
          </a:xfrm>
          <a:prstGeom prst="line">
            <a:avLst/>
          </a:prstGeom>
          <a:ln w="1905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61094"/>
            <a:ext cx="1089459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照样子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填一填。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草坪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绿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野花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天空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苹果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en-US" sz="3600"/>
          </a:p>
        </p:txBody>
      </p:sp>
      <p:sp>
        <p:nvSpPr>
          <p:cNvPr id="3" name="矩形 2"/>
          <p:cNvSpPr/>
          <p:nvPr/>
        </p:nvSpPr>
        <p:spPr>
          <a:xfrm>
            <a:off x="6629360" y="193679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45785" y="278266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29359" y="279806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红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61094"/>
            <a:ext cx="10894598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脚尖滑过了哪些地方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在选段中用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——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画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出来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3" name="矩形 2"/>
          <p:cNvSpPr/>
          <p:nvPr/>
        </p:nvSpPr>
        <p:spPr>
          <a:xfrm>
            <a:off x="1153635" y="1722167"/>
            <a:ext cx="6096000" cy="41558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脚尖滑过的地方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en-US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大块的草坪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绿了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;</a:t>
            </a:r>
            <a:r>
              <a:rPr lang="en-US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大朵的野花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红了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;</a:t>
            </a:r>
            <a:r>
              <a:rPr lang="en-US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大片的天空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蓝了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en-US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</a:br>
            <a:r>
              <a:rPr lang="zh-CN" altLang="zh-CN" sz="360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蓝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——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得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——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透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——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明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!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　</a:t>
            </a:r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628751" y="3342907"/>
            <a:ext cx="91440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628751" y="4189788"/>
            <a:ext cx="91440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603041" y="4990370"/>
            <a:ext cx="91440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766883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28914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选段中的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拉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和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请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字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表现了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和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之间的友情。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你想用彩色铅笔画些什么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仿照选段写一写。</a:t>
            </a:r>
          </a:p>
          <a:p>
            <a:pPr indent="717550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在绿油油的草地上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3136900" algn="l"/>
              </a:tabLst>
            </a:pP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。盛开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的花朵上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停着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3136900" algn="l"/>
              </a:tabLs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又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又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3" name="矩形 2"/>
          <p:cNvSpPr/>
          <p:nvPr/>
        </p:nvSpPr>
        <p:spPr>
          <a:xfrm>
            <a:off x="7405526" y="88806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雪松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32038" y="91503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83329" y="3429000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小草手拉手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07178" y="3408745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请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6865" y="418424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留下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吃草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850921" y="4227278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美丽的蝴蝶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08271" y="5061957"/>
            <a:ext cx="13933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多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)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59781" y="506195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美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8339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655620"/>
            <a:ext cx="11283597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一、读一读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连一连。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XT"/>
                <a:ea typeface="方正楷体_GBK"/>
                <a:cs typeface="Times New Roman"/>
              </a:rPr>
              <a:t>dīnɡ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nínɡ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梦境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彩色的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森林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XT"/>
                <a:ea typeface="方正楷体_GBK"/>
                <a:cs typeface="Times New Roman"/>
              </a:rPr>
              <a:t>mènɡ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jìnɡ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叮咛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葱郁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梦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XT"/>
                <a:ea typeface="方正楷体_GBK"/>
                <a:cs typeface="Times New Roman"/>
              </a:rPr>
              <a:t>yān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cōnɡ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葱郁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绿绿的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天空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XT"/>
                <a:ea typeface="方正楷体_GBK"/>
                <a:cs typeface="Times New Roman"/>
              </a:rPr>
              <a:t>cōnɡ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yù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烟囱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蓝蓝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草坪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661478" y="2702453"/>
            <a:ext cx="0" cy="2940359"/>
          </a:xfrm>
          <a:prstGeom prst="line">
            <a:avLst/>
          </a:prstGeom>
          <a:ln w="1905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589002" y="3079176"/>
            <a:ext cx="2596609" cy="70010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2721349" y="2971800"/>
            <a:ext cx="2560514" cy="85469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589002" y="4728412"/>
            <a:ext cx="2596609" cy="70986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2397832" y="4608095"/>
            <a:ext cx="2787779" cy="88577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8436349" y="2971800"/>
            <a:ext cx="2307851" cy="80747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8436349" y="2971800"/>
            <a:ext cx="2392072" cy="80747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8436349" y="4626143"/>
            <a:ext cx="2392072" cy="81213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8436349" y="4728412"/>
            <a:ext cx="2307851" cy="76545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64247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二、读拼音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写字词。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80768" y="1570796"/>
            <a:ext cx="10894282" cy="4680285"/>
            <a:chOff x="181156" y="1470101"/>
            <a:chExt cx="10894282" cy="4680285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6029" b="53410"/>
            <a:stretch/>
          </p:blipFill>
          <p:spPr bwMode="auto">
            <a:xfrm>
              <a:off x="617427" y="1470101"/>
              <a:ext cx="10458010" cy="16369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509" b="53410"/>
            <a:stretch/>
          </p:blipFill>
          <p:spPr bwMode="auto">
            <a:xfrm>
              <a:off x="181156" y="2989405"/>
              <a:ext cx="3745265" cy="16369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752" r="49060"/>
            <a:stretch/>
          </p:blipFill>
          <p:spPr bwMode="auto">
            <a:xfrm>
              <a:off x="3873548" y="3039893"/>
              <a:ext cx="7201890" cy="15546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940" t="55752"/>
            <a:stretch/>
          </p:blipFill>
          <p:spPr bwMode="auto">
            <a:xfrm>
              <a:off x="369301" y="4595709"/>
              <a:ext cx="6936069" cy="15546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2" name="组合 11"/>
          <p:cNvGrpSpPr/>
          <p:nvPr/>
        </p:nvGrpSpPr>
        <p:grpSpPr>
          <a:xfrm>
            <a:off x="2371506" y="2115305"/>
            <a:ext cx="2092662" cy="1090390"/>
            <a:chOff x="1987734" y="1843323"/>
            <a:chExt cx="2092662" cy="1090390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609491"/>
              </p:ext>
            </p:extLst>
          </p:nvPr>
        </p:nvGraphicFramePr>
        <p:xfrm>
          <a:off x="2398999" y="216535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梦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中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5543959" y="2095523"/>
            <a:ext cx="2092662" cy="1090390"/>
            <a:chOff x="1987734" y="1843323"/>
            <a:chExt cx="2092662" cy="1090390"/>
          </a:xfrm>
        </p:grpSpPr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984641"/>
              </p:ext>
            </p:extLst>
          </p:nvPr>
        </p:nvGraphicFramePr>
        <p:xfrm>
          <a:off x="5571452" y="2145575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精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灵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8276594" y="2066754"/>
            <a:ext cx="2092662" cy="1090390"/>
            <a:chOff x="1987734" y="1843323"/>
            <a:chExt cx="2092662" cy="1090390"/>
          </a:xfrm>
        </p:grpSpPr>
        <p:pic>
          <p:nvPicPr>
            <p:cNvPr id="21" name="图片 2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3" name="表格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0986684"/>
              </p:ext>
            </p:extLst>
          </p:nvPr>
        </p:nvGraphicFramePr>
        <p:xfrm>
          <a:off x="8304087" y="2116806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森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林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4" name="组合 23"/>
          <p:cNvGrpSpPr/>
          <p:nvPr/>
        </p:nvGrpSpPr>
        <p:grpSpPr>
          <a:xfrm>
            <a:off x="514513" y="3649319"/>
            <a:ext cx="2092662" cy="1090390"/>
            <a:chOff x="1987734" y="1843323"/>
            <a:chExt cx="2092662" cy="1090390"/>
          </a:xfrm>
        </p:grpSpPr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7" name="表格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9118799"/>
              </p:ext>
            </p:extLst>
          </p:nvPr>
        </p:nvGraphicFramePr>
        <p:xfrm>
          <a:off x="542006" y="369937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苹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果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4226033" y="3632267"/>
            <a:ext cx="3109042" cy="1090390"/>
            <a:chOff x="4226033" y="3632267"/>
            <a:chExt cx="3109042" cy="1090390"/>
          </a:xfrm>
        </p:grpSpPr>
        <p:grpSp>
          <p:nvGrpSpPr>
            <p:cNvPr id="28" name="组合 27"/>
            <p:cNvGrpSpPr/>
            <p:nvPr/>
          </p:nvGrpSpPr>
          <p:grpSpPr>
            <a:xfrm>
              <a:off x="4226033" y="3632267"/>
              <a:ext cx="2092662" cy="1090390"/>
              <a:chOff x="1987734" y="1843323"/>
              <a:chExt cx="2092662" cy="1090390"/>
            </a:xfrm>
          </p:grpSpPr>
          <p:pic>
            <p:nvPicPr>
              <p:cNvPr id="29" name="图片 28">
                <a:extLst>
                  <a:ext uri="{FF2B5EF4-FFF2-40B4-BE49-F238E27FC236}">
                    <a16:creationId xmlns="" xmlns:a16="http://schemas.microsoft.com/office/drawing/2014/main" id="{D4AEE76C-12F2-3161-EFBD-C5954137BFC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6422" t="5749" r="8370" b="5426"/>
              <a:stretch/>
            </p:blipFill>
            <p:spPr>
              <a:xfrm>
                <a:off x="1987734" y="1844824"/>
                <a:ext cx="1077362" cy="1088889"/>
              </a:xfrm>
              <a:prstGeom prst="rect">
                <a:avLst/>
              </a:prstGeom>
            </p:spPr>
          </p:pic>
          <p:pic>
            <p:nvPicPr>
              <p:cNvPr id="30" name="图片 29">
                <a:extLst>
                  <a:ext uri="{FF2B5EF4-FFF2-40B4-BE49-F238E27FC236}">
                    <a16:creationId xmlns="" xmlns:a16="http://schemas.microsoft.com/office/drawing/2014/main" id="{D4AEE76C-12F2-3161-EFBD-C5954137BFC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10125" t="5749" r="8370" b="5426"/>
              <a:stretch/>
            </p:blipFill>
            <p:spPr>
              <a:xfrm>
                <a:off x="3049855" y="1843323"/>
                <a:ext cx="1030541" cy="1088889"/>
              </a:xfrm>
              <a:prstGeom prst="rect">
                <a:avLst/>
              </a:prstGeom>
            </p:spPr>
          </p:pic>
        </p:grpSp>
        <p:pic>
          <p:nvPicPr>
            <p:cNvPr id="32" name="图片 3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6304534" y="3632267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1" name="表格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2588932"/>
              </p:ext>
            </p:extLst>
          </p:nvPr>
        </p:nvGraphicFramePr>
        <p:xfrm>
          <a:off x="4268765" y="3663012"/>
          <a:ext cx="3015954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0531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053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0531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铅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笔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盒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8" name="图片 37">
            <a:extLst>
              <a:ext uri="{FF2B5EF4-FFF2-40B4-BE49-F238E27FC236}">
                <a16:creationId xmlns="" xmlns:a16="http://schemas.microsoft.com/office/drawing/2014/main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9685117" y="3653049"/>
            <a:ext cx="1077362" cy="1088889"/>
          </a:xfrm>
          <a:prstGeom prst="rect">
            <a:avLst/>
          </a:prstGeom>
        </p:spPr>
      </p:pic>
      <p:graphicFrame>
        <p:nvGraphicFramePr>
          <p:cNvPr id="39" name="表格 38">
            <a:extLst>
              <a:ext uri="{FF2B5EF4-FFF2-40B4-BE49-F238E27FC236}">
                <a16:creationId xmlns="" xmlns:a16="http://schemas.microsoft.com/office/drawing/2014/main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1963423"/>
              </p:ext>
            </p:extLst>
          </p:nvPr>
        </p:nvGraphicFramePr>
        <p:xfrm>
          <a:off x="9712610" y="3701600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硬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0" name="组合 39"/>
          <p:cNvGrpSpPr/>
          <p:nvPr/>
        </p:nvGrpSpPr>
        <p:grpSpPr>
          <a:xfrm>
            <a:off x="3572673" y="5214871"/>
            <a:ext cx="2092662" cy="1090390"/>
            <a:chOff x="1987734" y="1843323"/>
            <a:chExt cx="2092662" cy="1090390"/>
          </a:xfrm>
        </p:grpSpPr>
        <p:pic>
          <p:nvPicPr>
            <p:cNvPr id="41" name="图片 4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2" name="图片 4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3" name="表格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5326415"/>
              </p:ext>
            </p:extLst>
          </p:nvPr>
        </p:nvGraphicFramePr>
        <p:xfrm>
          <a:off x="3600166" y="526492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动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95603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三、一字三词。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精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)(             )( 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梦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 )(             )(            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灵</a:t>
            </a:r>
            <a:r>
              <a:rPr lang="en-US" altLang="zh-CN" sz="3600" smtClean="0">
                <a:latin typeface="方正楷体_GBK"/>
                <a:cs typeface="Times New Roman"/>
              </a:rPr>
              <a:t>(            )(             )( 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盒</a:t>
            </a:r>
            <a:r>
              <a:rPr lang="en-US" altLang="zh-CN" sz="3600" smtClean="0">
                <a:latin typeface="方正楷体_GBK"/>
                <a:cs typeface="Times New Roman"/>
              </a:rPr>
              <a:t>(            )(             )(            )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1408271" y="187891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精神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84939" y="189431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精力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94762" y="189813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精灵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8271" y="277491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梦中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84939" y="277491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美梦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94762" y="277491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好梦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08271" y="360354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机灵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84939" y="360354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灵活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194762" y="360354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灵动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08271" y="435590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笔盒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84939" y="435972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纸盒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194762" y="435590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盒子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6103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四、填上合适的词。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的太阳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野花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大把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			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森林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的梦境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大片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92793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红红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25850" y="190478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美丽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51561" y="276333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铅笔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25850" y="278266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葱郁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23476" y="352252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美好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14812" y="352634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森林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五、选择正确答案的序号。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课文中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一大把彩色的梦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指的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草坪　　　　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B.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彩色铅笔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C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梦境　　　　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D.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精灵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下面书写有误的一项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葱郁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B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烟囱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C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聊天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D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丁咛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05877" y="1844194"/>
            <a:ext cx="7008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B</a:t>
            </a:r>
            <a:r>
              <a:rPr lang="en-US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21687" y="434432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课文里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葱郁的森林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中的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葱郁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的意思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青翠茂盛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B.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忧郁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C.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美丽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D.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匆忙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文中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脚尖滑过的地方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指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玩耍的地方。　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B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彩色铅笔笔尖滑过的地方。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4002" y="102239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30396" y="2661586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250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>
                <a:solidFill>
                  <a:schemeClr val="bg1"/>
                </a:solidFill>
              </a:rPr>
              <a:t>同步练习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5459" y="861094"/>
            <a:ext cx="11006455" cy="5078313"/>
            <a:chOff x="505459" y="861094"/>
            <a:chExt cx="11006455" cy="5078313"/>
          </a:xfrm>
        </p:grpSpPr>
        <p:sp>
          <p:nvSpPr>
            <p:cNvPr id="3" name="矩形 2"/>
            <p:cNvSpPr/>
            <p:nvPr/>
          </p:nvSpPr>
          <p:spPr>
            <a:xfrm>
              <a:off x="505459" y="861094"/>
              <a:ext cx="11006455" cy="50783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六、照样子</a:t>
              </a:r>
              <a:r>
                <a:rPr lang="en-US" altLang="zh-CN" sz="3600">
                  <a:latin typeface="方正黑体_GBK"/>
                  <a:ea typeface="方正楷体_GBK"/>
                  <a:cs typeface="Times New Roman"/>
                </a:rPr>
                <a:t>,</a:t>
              </a: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写句子。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>
                  <a:latin typeface="Calibri"/>
                  <a:ea typeface="方正书宋_GBK"/>
                  <a:cs typeface="Times New Roman"/>
                </a:rPr>
                <a:t>例</a:t>
              </a:r>
              <a:r>
                <a:rPr lang="en-US" altLang="zh-CN" sz="3600">
                  <a:latin typeface="方正书宋_GBK"/>
                  <a:ea typeface="方正楷体_GBK"/>
                  <a:cs typeface="Times New Roman"/>
                </a:rPr>
                <a:t>:</a:t>
              </a:r>
              <a:r>
                <a:rPr lang="zh-CN" altLang="zh-CN" sz="3600">
                  <a:latin typeface="Calibri"/>
                  <a:ea typeface="方正仿宋_GBK"/>
                  <a:cs typeface="Times New Roman"/>
                </a:rPr>
                <a:t>我有一大把彩色的梦</a:t>
              </a:r>
              <a:r>
                <a:rPr lang="en-US" altLang="zh-CN" sz="3600">
                  <a:latin typeface="方正仿宋_GBK"/>
                  <a:ea typeface="方正楷体_GBK"/>
                  <a:cs typeface="Times New Roman"/>
                </a:rPr>
                <a:t>,</a:t>
              </a:r>
              <a:r>
                <a:rPr lang="zh-CN" altLang="zh-CN" sz="3600">
                  <a:latin typeface="Calibri"/>
                  <a:ea typeface="方正仿宋_GBK"/>
                  <a:cs typeface="Times New Roman"/>
                </a:rPr>
                <a:t>有的长</a:t>
              </a:r>
              <a:r>
                <a:rPr lang="en-US" altLang="zh-CN" sz="3600">
                  <a:latin typeface="方正仿宋_GBK"/>
                  <a:ea typeface="方正楷体_GBK"/>
                  <a:cs typeface="Times New Roman"/>
                </a:rPr>
                <a:t>,</a:t>
              </a:r>
              <a:r>
                <a:rPr lang="zh-CN" altLang="zh-CN" sz="3600">
                  <a:latin typeface="Calibri"/>
                  <a:ea typeface="方正仿宋_GBK"/>
                  <a:cs typeface="Times New Roman"/>
                </a:rPr>
                <a:t>有的圆</a:t>
              </a:r>
              <a:r>
                <a:rPr lang="en-US" altLang="zh-CN" sz="3600">
                  <a:latin typeface="方正仿宋_GBK"/>
                  <a:ea typeface="方正楷体_GBK"/>
                  <a:cs typeface="Times New Roman"/>
                </a:rPr>
                <a:t>,</a:t>
              </a:r>
              <a:r>
                <a:rPr lang="zh-CN" altLang="zh-CN" sz="3600">
                  <a:latin typeface="Calibri"/>
                  <a:ea typeface="方正仿宋_GBK"/>
                  <a:cs typeface="Times New Roman"/>
                </a:rPr>
                <a:t>有的硬。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600">
                  <a:latin typeface="NEU-HZ"/>
                  <a:ea typeface="方正楷体_GBK"/>
                  <a:cs typeface="Times New Roman"/>
                </a:rPr>
                <a:t>1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.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天上的云真美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,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有的</a:t>
              </a:r>
              <a:r>
                <a:rPr lang="zh-CN" altLang="zh-CN" sz="3600" u="sng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 u="sng" smtClean="0">
                  <a:latin typeface="Calibri"/>
                  <a:ea typeface="方正楷体_GBK"/>
                  <a:cs typeface="Times New Roman"/>
                </a:rPr>
                <a:t>               </a:t>
              </a:r>
              <a:r>
                <a:rPr lang="zh-CN" altLang="zh-CN" sz="3600" u="sng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,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有的</a:t>
              </a:r>
              <a:r>
                <a:rPr lang="zh-CN" altLang="zh-CN" sz="3600" u="sng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 u="sng" smtClean="0">
                  <a:latin typeface="Calibri"/>
                  <a:ea typeface="方正楷体_GBK"/>
                  <a:cs typeface="Times New Roman"/>
                </a:rPr>
                <a:t>               </a:t>
              </a:r>
              <a:r>
                <a:rPr lang="zh-CN" altLang="zh-CN" sz="3600" u="sng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,</a:t>
              </a: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有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的</a:t>
              </a:r>
              <a:r>
                <a:rPr lang="zh-CN" altLang="zh-CN" sz="3600" u="sng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 u="sng" smtClean="0">
                  <a:latin typeface="Calibri"/>
                  <a:ea typeface="方正楷体_GBK"/>
                  <a:cs typeface="Times New Roman"/>
                </a:rPr>
                <a:t>                   </a:t>
              </a:r>
              <a:r>
                <a:rPr lang="zh-CN" altLang="zh-CN" sz="3600" u="sng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。</a:t>
              </a: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600">
                  <a:latin typeface="NEU-HZ"/>
                  <a:ea typeface="方正楷体_GBK"/>
                  <a:cs typeface="Times New Roman"/>
                </a:rPr>
                <a:t>2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.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课外活动时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,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同学们有的</a:t>
              </a:r>
              <a:r>
                <a:rPr lang="zh-CN" altLang="zh-CN" sz="3600" u="sng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 u="sng" smtClean="0">
                  <a:latin typeface="Calibri"/>
                  <a:ea typeface="方正楷体_GBK"/>
                  <a:cs typeface="Times New Roman"/>
                </a:rPr>
                <a:t>           </a:t>
              </a:r>
              <a:r>
                <a:rPr lang="zh-CN" altLang="zh-CN" sz="3600" u="sng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,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有的</a:t>
              </a:r>
              <a:r>
                <a:rPr lang="zh-CN" altLang="zh-CN" sz="3600" u="sng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 u="sng" smtClean="0">
                  <a:latin typeface="Calibri"/>
                  <a:ea typeface="方正楷体_GBK"/>
                  <a:cs typeface="Times New Roman"/>
                </a:rPr>
                <a:t>          </a:t>
              </a:r>
              <a:r>
                <a:rPr lang="zh-CN" altLang="zh-CN" sz="3600" u="sng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,</a:t>
              </a: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有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的</a:t>
              </a:r>
              <a:r>
                <a:rPr lang="zh-CN" altLang="zh-CN" sz="3600" u="sng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 u="sng" smtClean="0">
                  <a:latin typeface="Calibri"/>
                  <a:ea typeface="方正楷体_GBK"/>
                  <a:cs typeface="Times New Roman"/>
                </a:rPr>
                <a:t>             </a:t>
              </a:r>
              <a:r>
                <a:rPr lang="zh-CN" altLang="zh-CN" sz="3600" u="sng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。</a:t>
              </a:r>
              <a:endParaRPr lang="zh-CN" altLang="zh-CN" sz="3600">
                <a:effectLst/>
                <a:latin typeface="Calibri"/>
                <a:ea typeface="方正楷体_GBK"/>
                <a:cs typeface="Times New Roman"/>
              </a:endParaRPr>
            </a:p>
          </p:txBody>
        </p:sp>
        <p:sp>
          <p:nvSpPr>
            <p:cNvPr id="8" name="文本框 28">
              <a:extLst>
                <a:ext uri="{FF2B5EF4-FFF2-40B4-BE49-F238E27FC236}">
                  <a16:creationId xmlns="" xmlns:a16="http://schemas.microsoft.com/office/drawing/2014/main" id="{9857DACD-882E-4B57-AB66-B1456C05BDC5}"/>
                </a:ext>
              </a:extLst>
            </p:cNvPr>
            <p:cNvSpPr txBox="1"/>
            <p:nvPr/>
          </p:nvSpPr>
          <p:spPr>
            <a:xfrm>
              <a:off x="5308693" y="2180580"/>
              <a:ext cx="149684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   </a:t>
              </a:r>
              <a:endParaRPr lang="zh-CN" altLang="en-US" sz="36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28">
              <a:extLst>
                <a:ext uri="{FF2B5EF4-FFF2-40B4-BE49-F238E27FC236}">
                  <a16:creationId xmlns="" xmlns:a16="http://schemas.microsoft.com/office/drawing/2014/main" id="{9857DACD-882E-4B57-AB66-B1456C05BDC5}"/>
                </a:ext>
              </a:extLst>
            </p:cNvPr>
            <p:cNvSpPr txBox="1"/>
            <p:nvPr/>
          </p:nvSpPr>
          <p:spPr>
            <a:xfrm>
              <a:off x="6805539" y="2198623"/>
              <a:ext cx="149684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   </a:t>
              </a:r>
              <a:endParaRPr lang="zh-CN" altLang="en-US" sz="36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28">
              <a:extLst>
                <a:ext uri="{FF2B5EF4-FFF2-40B4-BE49-F238E27FC236}">
                  <a16:creationId xmlns="" xmlns:a16="http://schemas.microsoft.com/office/drawing/2014/main" id="{9857DACD-882E-4B57-AB66-B1456C05BDC5}"/>
                </a:ext>
              </a:extLst>
            </p:cNvPr>
            <p:cNvSpPr txBox="1"/>
            <p:nvPr/>
          </p:nvSpPr>
          <p:spPr>
            <a:xfrm>
              <a:off x="8289031" y="2180580"/>
              <a:ext cx="149684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   </a:t>
              </a:r>
              <a:endParaRPr lang="zh-CN" altLang="en-US" sz="36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5056527" y="261969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像小羊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563656" y="261969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像小马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28132" y="340025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像小狗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96000" y="424015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跑步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037454" y="424015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跳绳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28132" y="507353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打球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61094"/>
            <a:ext cx="11006455" cy="5078313"/>
            <a:chOff x="505459" y="861094"/>
            <a:chExt cx="11006455" cy="5078313"/>
          </a:xfrm>
        </p:grpSpPr>
        <p:sp>
          <p:nvSpPr>
            <p:cNvPr id="3" name="矩形 2"/>
            <p:cNvSpPr/>
            <p:nvPr/>
          </p:nvSpPr>
          <p:spPr>
            <a:xfrm>
              <a:off x="505459" y="861094"/>
              <a:ext cx="11006455" cy="50783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六、照样子</a:t>
              </a:r>
              <a:r>
                <a:rPr lang="en-US" altLang="zh-CN" sz="3600">
                  <a:latin typeface="方正黑体_GBK"/>
                  <a:ea typeface="方正楷体_GBK"/>
                  <a:cs typeface="Times New Roman"/>
                </a:rPr>
                <a:t>,</a:t>
              </a: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写句子。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 smtClean="0">
                  <a:latin typeface="Calibri"/>
                  <a:ea typeface="方正书宋_GBK"/>
                  <a:cs typeface="Times New Roman"/>
                </a:rPr>
                <a:t>例</a:t>
              </a:r>
              <a:r>
                <a:rPr lang="en-US" altLang="zh-CN" sz="3600">
                  <a:latin typeface="方正书宋_GBK"/>
                  <a:ea typeface="方正楷体_GBK"/>
                  <a:cs typeface="Times New Roman"/>
                </a:rPr>
                <a:t>:</a:t>
              </a:r>
              <a:r>
                <a:rPr lang="zh-CN" altLang="zh-CN" sz="3600" spc="-150">
                  <a:latin typeface="Calibri"/>
                  <a:ea typeface="方正仿宋_GBK"/>
                  <a:cs typeface="Times New Roman"/>
                </a:rPr>
                <a:t>我的彩色梦境</a:t>
              </a:r>
              <a:r>
                <a:rPr lang="en-US" altLang="zh-CN" sz="3600" spc="-150">
                  <a:latin typeface="方正仿宋_GBK"/>
                  <a:ea typeface="方正楷体_GBK"/>
                  <a:cs typeface="Times New Roman"/>
                </a:rPr>
                <a:t>,</a:t>
              </a:r>
              <a:r>
                <a:rPr lang="zh-CN" altLang="zh-CN" sz="3600" spc="-150">
                  <a:latin typeface="Calibri"/>
                  <a:ea typeface="方正仿宋_GBK"/>
                  <a:cs typeface="Times New Roman"/>
                </a:rPr>
                <a:t>有水果香</a:t>
              </a:r>
              <a:r>
                <a:rPr lang="en-US" altLang="zh-CN" sz="3600" spc="-150">
                  <a:latin typeface="方正仿宋_GBK"/>
                  <a:ea typeface="方正楷体_GBK"/>
                  <a:cs typeface="Times New Roman"/>
                </a:rPr>
                <a:t>,</a:t>
              </a:r>
              <a:r>
                <a:rPr lang="zh-CN" altLang="zh-CN" sz="3600" spc="-150">
                  <a:latin typeface="Calibri"/>
                  <a:ea typeface="方正仿宋_GBK"/>
                  <a:cs typeface="Times New Roman"/>
                </a:rPr>
                <a:t>有季节风</a:t>
              </a:r>
              <a:r>
                <a:rPr lang="en-US" altLang="zh-CN" sz="3600" spc="-150">
                  <a:latin typeface="方正仿宋_GBK"/>
                  <a:ea typeface="方正楷体_GBK"/>
                  <a:cs typeface="Times New Roman"/>
                </a:rPr>
                <a:t>,</a:t>
              </a:r>
              <a:r>
                <a:rPr lang="zh-CN" altLang="zh-CN" sz="3600" spc="-150">
                  <a:latin typeface="Calibri"/>
                  <a:ea typeface="方正仿宋_GBK"/>
                  <a:cs typeface="Times New Roman"/>
                </a:rPr>
                <a:t>还有紫葡萄的叮咛。</a:t>
              </a:r>
              <a:endParaRPr lang="zh-CN" altLang="zh-CN" sz="3600" spc="-15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600">
                  <a:latin typeface="NEU-HZ"/>
                  <a:ea typeface="方正楷体_GBK"/>
                  <a:cs typeface="Times New Roman"/>
                </a:rPr>
                <a:t>3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.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市场里的人真多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!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有</a:t>
              </a:r>
              <a:r>
                <a:rPr lang="zh-CN" altLang="zh-CN" sz="3600" u="sng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 u="sng" smtClean="0">
                  <a:latin typeface="Calibri"/>
                  <a:ea typeface="方正楷体_GBK"/>
                  <a:cs typeface="Times New Roman"/>
                </a:rPr>
                <a:t>           </a:t>
              </a:r>
              <a:r>
                <a:rPr lang="zh-CN" altLang="zh-CN" sz="3600" u="sng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,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有</a:t>
              </a:r>
              <a:r>
                <a:rPr lang="zh-CN" altLang="zh-CN" sz="3600" u="sng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 u="sng" smtClean="0">
                  <a:latin typeface="Calibri"/>
                  <a:ea typeface="方正楷体_GBK"/>
                  <a:cs typeface="Times New Roman"/>
                </a:rPr>
                <a:t>                </a:t>
              </a:r>
              <a:r>
                <a:rPr lang="zh-CN" altLang="zh-CN" sz="3600" u="sng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,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还有</a:t>
              </a:r>
              <a:endParaRPr lang="en-US" altLang="zh-CN" sz="3600" smtClean="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 u="sng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 u="sng" smtClean="0">
                  <a:latin typeface="Calibri"/>
                  <a:ea typeface="方正楷体_GBK"/>
                  <a:cs typeface="Times New Roman"/>
                </a:rPr>
                <a:t>               </a:t>
              </a:r>
              <a:r>
                <a:rPr lang="zh-CN" altLang="zh-CN" sz="3600" u="sng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。</a:t>
              </a: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600">
                  <a:latin typeface="NEU-HZ"/>
                  <a:ea typeface="方正楷体_GBK"/>
                  <a:cs typeface="Times New Roman"/>
                </a:rPr>
                <a:t>4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.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森林里的树真多啊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!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有</a:t>
              </a:r>
              <a:r>
                <a:rPr lang="zh-CN" altLang="zh-CN" sz="3600" u="sng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 u="sng" smtClean="0">
                  <a:latin typeface="Calibri"/>
                  <a:ea typeface="方正楷体_GBK"/>
                  <a:cs typeface="Times New Roman"/>
                </a:rPr>
                <a:t>            </a:t>
              </a:r>
              <a:r>
                <a:rPr lang="zh-CN" altLang="zh-CN" sz="3600" u="sng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,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有</a:t>
              </a:r>
              <a:r>
                <a:rPr lang="zh-CN" altLang="zh-CN" sz="3600" u="sng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 u="sng" smtClean="0">
                  <a:latin typeface="Calibri"/>
                  <a:ea typeface="方正楷体_GBK"/>
                  <a:cs typeface="Times New Roman"/>
                </a:rPr>
                <a:t>           </a:t>
              </a:r>
              <a:r>
                <a:rPr lang="zh-CN" altLang="zh-CN" sz="3600" u="sng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,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还有</a:t>
              </a:r>
              <a:endParaRPr lang="en-US" altLang="zh-CN" sz="3600" smtClean="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 u="sng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 u="sng" smtClean="0">
                  <a:latin typeface="Calibri"/>
                  <a:ea typeface="方正楷体_GBK"/>
                  <a:cs typeface="Times New Roman"/>
                </a:rPr>
                <a:t>                  </a:t>
              </a:r>
              <a:r>
                <a:rPr lang="zh-CN" altLang="zh-CN" sz="3600" u="sng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。</a:t>
              </a:r>
              <a:endParaRPr lang="zh-CN" altLang="zh-CN" sz="3600">
                <a:effectLst/>
                <a:latin typeface="Calibri"/>
                <a:ea typeface="方正楷体_GBK"/>
                <a:cs typeface="Times New Roman"/>
              </a:endParaRPr>
            </a:p>
          </p:txBody>
        </p:sp>
        <p:sp>
          <p:nvSpPr>
            <p:cNvPr id="8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3821851" y="2181819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5657451" y="2181818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28">
              <a:extLst>
                <a:ext uri="{FF2B5EF4-FFF2-40B4-BE49-F238E27FC236}">
                  <a16:creationId xmlns="" xmlns:a16="http://schemas.microsoft.com/office/drawing/2014/main" id="{9857DACD-882E-4B57-AB66-B1456C05BDC5}"/>
                </a:ext>
              </a:extLst>
            </p:cNvPr>
            <p:cNvSpPr txBox="1"/>
            <p:nvPr/>
          </p:nvSpPr>
          <p:spPr>
            <a:xfrm>
              <a:off x="7473162" y="2163207"/>
              <a:ext cx="149684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   </a:t>
              </a:r>
              <a:endParaRPr lang="zh-CN" altLang="en-US" sz="36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5251924" y="253195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老人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730279" y="254734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年轻人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23476" y="341564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57451" y="421700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松树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416010" y="421700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枫树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36881" y="501565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苹果树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3673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399</Words>
  <Application>Microsoft Office PowerPoint</Application>
  <PresentationFormat>自定义</PresentationFormat>
  <Paragraphs>149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4" baseType="lpstr">
      <vt:lpstr>Arial</vt:lpstr>
      <vt:lpstr>宋体</vt:lpstr>
      <vt:lpstr>Calibri</vt:lpstr>
      <vt:lpstr>方正仿宋_GBK</vt:lpstr>
      <vt:lpstr>华文宋体</vt:lpstr>
      <vt:lpstr>汉仪雅酷黑 95W</vt:lpstr>
      <vt:lpstr>方正大标宋_GBK</vt:lpstr>
      <vt:lpstr>方正隶变_GBK</vt:lpstr>
      <vt:lpstr>方正书宋_GBK</vt:lpstr>
      <vt:lpstr>方正楷体_GBK</vt:lpstr>
      <vt:lpstr>Wingdings</vt:lpstr>
      <vt:lpstr>Times New Roman</vt:lpstr>
      <vt:lpstr>方正小标宋_GBK</vt:lpstr>
      <vt:lpstr>方正黑体_GBK</vt:lpstr>
      <vt:lpstr>NEU-XT</vt:lpstr>
      <vt:lpstr>微软雅黑</vt:lpstr>
      <vt:lpstr>NEU-BZ</vt:lpstr>
      <vt:lpstr>方正大标宋简体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250</cp:revision>
  <dcterms:created xsi:type="dcterms:W3CDTF">2019-06-19T02:08:00Z</dcterms:created>
  <dcterms:modified xsi:type="dcterms:W3CDTF">2026-03-10T02:53:30Z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