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9" r:id="rId3"/>
    <p:sldId id="508" r:id="rId4"/>
    <p:sldId id="505" r:id="rId5"/>
    <p:sldId id="506" r:id="rId6"/>
    <p:sldId id="507" r:id="rId7"/>
    <p:sldId id="427" r:id="rId8"/>
  </p:sldIdLst>
  <p:sldSz cx="12192000" cy="6858000"/>
  <p:notesSz cx="6858000" cy="9144000"/>
  <p:embeddedFontLst>
    <p:embeddedFont>
      <p:font typeface="方正仿宋_GBK" pitchFamily="65" charset="-122"/>
      <p:regular r:id="rId9"/>
    </p:embeddedFont>
    <p:embeddedFont>
      <p:font typeface="NEU-HZ" pitchFamily="2" charset="-122"/>
      <p:regular r:id="rId10"/>
      <p:italic r:id="rId11"/>
    </p:embeddedFont>
    <p:embeddedFont>
      <p:font typeface="方正楷体_GBK" pitchFamily="65" charset="-122"/>
      <p:regular r:id="rId12"/>
    </p:embeddedFont>
    <p:embeddedFont>
      <p:font typeface="微软雅黑" pitchFamily="34" charset="-122"/>
      <p:regular r:id="rId13"/>
      <p:bold r:id="rId14"/>
    </p:embeddedFont>
    <p:embeddedFont>
      <p:font typeface="方正大标宋简体" charset="-122"/>
      <p:regular r:id="rId15"/>
    </p:embeddedFont>
    <p:embeddedFont>
      <p:font typeface="方正黑体_GBK" pitchFamily="65" charset="-122"/>
      <p:regular r:id="rId16"/>
    </p:embeddedFont>
    <p:embeddedFont>
      <p:font typeface="方正大标宋_GBK" pitchFamily="65" charset="-122"/>
      <p:regular r:id="rId17"/>
    </p:embeddedFont>
    <p:embeddedFont>
      <p:font typeface="Calibri" pitchFamily="34" charset="0"/>
      <p:regular r:id="rId18"/>
      <p:bold r:id="rId19"/>
      <p:italic r:id="rId20"/>
      <p:boldItalic r:id="rId21"/>
    </p:embeddedFont>
    <p:embeddedFont>
      <p:font typeface="方正小标宋_GBK" pitchFamily="65" charset="-122"/>
      <p:regular r:id="rId22"/>
    </p:embeddedFont>
    <p:embeddedFont>
      <p:font typeface="方正书宋_GBK" pitchFamily="65" charset="-122"/>
      <p:regular r:id="rId23"/>
    </p:embeddedFont>
    <p:embeddedFont>
      <p:font typeface="方正隶变_GBK" pitchFamily="65" charset="-122"/>
      <p:regular r:id="rId24"/>
    </p:embeddedFont>
    <p:embeddedFont>
      <p:font typeface="NEU-BZ" pitchFamily="2" charset="-122"/>
      <p:regular r:id="rId25"/>
      <p:bold r:id="rId26"/>
      <p:italic r:id="rId27"/>
      <p:boldItalic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2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89801"/>
            <a:ext cx="12197715" cy="998855"/>
          </a:xfrm>
        </p:spPr>
        <p:txBody>
          <a:bodyPr>
            <a:noAutofit/>
          </a:bodyPr>
          <a:lstStyle/>
          <a:p>
            <a:pPr lvl="0">
              <a:lnSpc>
                <a:spcPct val="100000"/>
              </a:lnSpc>
            </a:pP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开满鲜花的小路 </a:t>
            </a:r>
            <a:r>
              <a:rPr lang="en-US" altLang="zh-CN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(</a:t>
            </a: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二</a:t>
            </a:r>
            <a:r>
              <a:rPr lang="en-US" altLang="zh-CN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)</a:t>
            </a:r>
            <a:endParaRPr lang="zh-CN" altLang="en-US" sz="6000" dirty="0">
              <a:solidFill>
                <a:srgbClr val="000000">
                  <a:lumMod val="65000"/>
                  <a:lumOff val="35000"/>
                </a:srgb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747358C8-297A-4732-88F7-8DFEEECF9E40}"/>
              </a:ext>
            </a:extLst>
          </p:cNvPr>
          <p:cNvSpPr/>
          <p:nvPr/>
        </p:nvSpPr>
        <p:spPr>
          <a:xfrm>
            <a:off x="583000" y="1069680"/>
            <a:ext cx="44678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36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一、读拼音</a:t>
            </a:r>
            <a:r>
              <a:rPr lang="en-US" altLang="zh-CN" sz="36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en-US" sz="36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写词语。</a:t>
            </a:r>
            <a:endParaRPr lang="zh-CN" altLang="zh-CN" sz="360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192" y="2050766"/>
            <a:ext cx="9881934" cy="16360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17BB3A1A-7EFC-467E-A83D-EBD4472F741C}"/>
              </a:ext>
            </a:extLst>
          </p:cNvPr>
          <p:cNvGrpSpPr/>
          <p:nvPr/>
        </p:nvGrpSpPr>
        <p:grpSpPr>
          <a:xfrm>
            <a:off x="555507" y="2552780"/>
            <a:ext cx="2092662" cy="1090390"/>
            <a:chOff x="1987734" y="1843323"/>
            <a:chExt cx="2092662" cy="1090390"/>
          </a:xfrm>
        </p:grpSpPr>
        <p:pic>
          <p:nvPicPr>
            <p:cNvPr id="33" name="图片 32">
              <a:extLst>
                <a:ext uri="{FF2B5EF4-FFF2-40B4-BE49-F238E27FC236}">
                  <a16:creationId xmlns:a16="http://schemas.microsoft.com/office/drawing/2014/main" xmlns="" id="{68428522-9FD5-4D8B-B2F7-7EA6CB0B87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4" name="图片 33">
              <a:extLst>
                <a:ext uri="{FF2B5EF4-FFF2-40B4-BE49-F238E27FC236}">
                  <a16:creationId xmlns:a16="http://schemas.microsoft.com/office/drawing/2014/main" xmlns="" id="{38D04140-6776-4EA2-8E8C-67FFB6B6246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5" name="表格 34">
            <a:extLst>
              <a:ext uri="{FF2B5EF4-FFF2-40B4-BE49-F238E27FC236}">
                <a16:creationId xmlns:a16="http://schemas.microsoft.com/office/drawing/2014/main" xmlns="" id="{6D6FF117-F6B6-4A1D-9DF2-B67AE810DD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8194068"/>
              </p:ext>
            </p:extLst>
          </p:nvPr>
        </p:nvGraphicFramePr>
        <p:xfrm>
          <a:off x="583000" y="2602832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叔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叔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pic>
        <p:nvPicPr>
          <p:cNvPr id="37" name="图片 36">
            <a:extLst>
              <a:ext uri="{FF2B5EF4-FFF2-40B4-BE49-F238E27FC236}">
                <a16:creationId xmlns:a16="http://schemas.microsoft.com/office/drawing/2014/main" xmlns="" id="{68428522-9FD5-4D8B-B2F7-7EA6CB0B876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6422" t="5749" r="8370" b="5426"/>
          <a:stretch/>
        </p:blipFill>
        <p:spPr>
          <a:xfrm>
            <a:off x="5460380" y="2551166"/>
            <a:ext cx="1077362" cy="1088889"/>
          </a:xfrm>
          <a:prstGeom prst="rect">
            <a:avLst/>
          </a:prstGeom>
        </p:spPr>
      </p:pic>
      <p:graphicFrame>
        <p:nvGraphicFramePr>
          <p:cNvPr id="39" name="表格 38">
            <a:extLst>
              <a:ext uri="{FF2B5EF4-FFF2-40B4-BE49-F238E27FC236}">
                <a16:creationId xmlns:a16="http://schemas.microsoft.com/office/drawing/2014/main" xmlns="" id="{6D6FF117-F6B6-4A1D-9DF2-B67AE810DD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8401472"/>
              </p:ext>
            </p:extLst>
          </p:nvPr>
        </p:nvGraphicFramePr>
        <p:xfrm>
          <a:off x="5487873" y="2599717"/>
          <a:ext cx="1034628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5400" smtClean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惊</a:t>
                      </a:r>
                      <a:endParaRPr lang="zh-CN" sz="5400">
                        <a:solidFill>
                          <a:srgbClr val="E7258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pSp>
        <p:nvGrpSpPr>
          <p:cNvPr id="40" name="组合 39">
            <a:extLst>
              <a:ext uri="{FF2B5EF4-FFF2-40B4-BE49-F238E27FC236}">
                <a16:creationId xmlns:a16="http://schemas.microsoft.com/office/drawing/2014/main" xmlns="" id="{17BB3A1A-7EFC-467E-A83D-EBD4472F741C}"/>
              </a:ext>
            </a:extLst>
          </p:cNvPr>
          <p:cNvGrpSpPr/>
          <p:nvPr/>
        </p:nvGrpSpPr>
        <p:grpSpPr>
          <a:xfrm>
            <a:off x="7818570" y="2551166"/>
            <a:ext cx="2092662" cy="1090390"/>
            <a:chOff x="1987734" y="1843323"/>
            <a:chExt cx="2092662" cy="1090390"/>
          </a:xfrm>
        </p:grpSpPr>
        <p:pic>
          <p:nvPicPr>
            <p:cNvPr id="41" name="图片 40">
              <a:extLst>
                <a:ext uri="{FF2B5EF4-FFF2-40B4-BE49-F238E27FC236}">
                  <a16:creationId xmlns:a16="http://schemas.microsoft.com/office/drawing/2014/main" xmlns="" id="{68428522-9FD5-4D8B-B2F7-7EA6CB0B87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42" name="图片 41">
              <a:extLst>
                <a:ext uri="{FF2B5EF4-FFF2-40B4-BE49-F238E27FC236}">
                  <a16:creationId xmlns:a16="http://schemas.microsoft.com/office/drawing/2014/main" xmlns="" id="{38D04140-6776-4EA2-8E8C-67FFB6B6246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43" name="表格 42">
            <a:extLst>
              <a:ext uri="{FF2B5EF4-FFF2-40B4-BE49-F238E27FC236}">
                <a16:creationId xmlns:a16="http://schemas.microsoft.com/office/drawing/2014/main" xmlns="" id="{6D6FF117-F6B6-4A1D-9DF2-B67AE810DD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9493627"/>
              </p:ext>
            </p:extLst>
          </p:nvPr>
        </p:nvGraphicFramePr>
        <p:xfrm>
          <a:off x="7846063" y="2601218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礼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物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334210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22533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二、比一比</a:t>
            </a:r>
            <a:r>
              <a:rPr lang="en-US" altLang="zh-CN" sz="360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再组词。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巧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   )      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惊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   )      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原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  )       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礼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  )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亏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   )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京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    )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泉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  )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孔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  )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01969" y="2282184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巧合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01969" y="342900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吃亏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230560" y="228387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惊奇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230560" y="342899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北京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070012" y="228387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原来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070012" y="3406623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泉水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969623" y="2321654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礼物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010647" y="340662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孔子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23539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grpSp>
        <p:nvGrpSpPr>
          <p:cNvPr id="10" name="组合 9"/>
          <p:cNvGrpSpPr/>
          <p:nvPr/>
        </p:nvGrpSpPr>
        <p:grpSpPr>
          <a:xfrm>
            <a:off x="505459" y="874541"/>
            <a:ext cx="11006455" cy="4524315"/>
            <a:chOff x="505459" y="874541"/>
            <a:chExt cx="11006455" cy="4524315"/>
          </a:xfrm>
        </p:grpSpPr>
        <p:sp>
          <p:nvSpPr>
            <p:cNvPr id="3" name="矩形 2"/>
            <p:cNvSpPr/>
            <p:nvPr/>
          </p:nvSpPr>
          <p:spPr>
            <a:xfrm>
              <a:off x="505459" y="874541"/>
              <a:ext cx="11006455" cy="45243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200000"/>
                </a:lnSpc>
                <a:spcAft>
                  <a:spcPts val="0"/>
                </a:spcAft>
              </a:pPr>
              <a:r>
                <a:rPr lang="zh-CN" altLang="zh-CN" sz="3600">
                  <a:solidFill>
                    <a:srgbClr val="000000"/>
                  </a:solidFill>
                  <a:latin typeface="NEU-BZ"/>
                  <a:ea typeface="方正黑体_GBK"/>
                  <a:cs typeface="Times New Roman"/>
                </a:rPr>
                <a:t>三、给句子加上合适的标点。</a:t>
              </a:r>
              <a:endPara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endParaRPr>
            </a:p>
            <a:p>
              <a:pPr algn="just">
                <a:lnSpc>
                  <a:spcPct val="200000"/>
                </a:lnSpc>
                <a:spcAft>
                  <a:spcPts val="0"/>
                </a:spcAft>
              </a:pPr>
              <a:r>
                <a:rPr lang="en-US" altLang="zh-CN" sz="3600">
                  <a:solidFill>
                    <a:srgbClr val="000000"/>
                  </a:solidFill>
                  <a:latin typeface="NEU-HZ"/>
                  <a:ea typeface="方正楷体_GBK"/>
                  <a:cs typeface="Times New Roman"/>
                </a:rPr>
                <a:t>1</a:t>
              </a:r>
              <a:r>
                <a:rPr lang="en-US" altLang="zh-CN" sz="360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.</a:t>
              </a:r>
              <a:r>
                <a:rPr lang="zh-CN" altLang="zh-CN" sz="360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这是谁在我家门前种的花</a:t>
              </a:r>
              <a:r>
                <a:rPr lang="zh-CN" altLang="zh-CN" sz="3600" smtClean="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呀</a:t>
              </a:r>
              <a:endPara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endParaRPr>
            </a:p>
            <a:p>
              <a:pPr algn="just">
                <a:lnSpc>
                  <a:spcPct val="200000"/>
                </a:lnSpc>
                <a:spcAft>
                  <a:spcPts val="0"/>
                </a:spcAft>
              </a:pPr>
              <a:r>
                <a:rPr lang="en-US" altLang="zh-CN" sz="3600">
                  <a:solidFill>
                    <a:srgbClr val="000000"/>
                  </a:solidFill>
                  <a:latin typeface="NEU-HZ"/>
                  <a:ea typeface="方正楷体_GBK"/>
                  <a:cs typeface="Times New Roman"/>
                </a:rPr>
                <a:t>2</a:t>
              </a:r>
              <a:r>
                <a:rPr lang="en-US" altLang="zh-CN" sz="360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.</a:t>
              </a:r>
              <a:r>
                <a:rPr lang="zh-CN" altLang="zh-CN" sz="360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这是多么美好的礼物</a:t>
              </a:r>
              <a:r>
                <a:rPr lang="zh-CN" altLang="zh-CN" sz="3600" smtClean="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啊</a:t>
              </a:r>
              <a:endPara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endParaRPr>
            </a:p>
            <a:p>
              <a:pPr algn="just">
                <a:lnSpc>
                  <a:spcPct val="200000"/>
                </a:lnSpc>
                <a:spcAft>
                  <a:spcPts val="0"/>
                </a:spcAft>
              </a:pPr>
              <a:r>
                <a:rPr lang="en-US" altLang="zh-CN" sz="3600">
                  <a:solidFill>
                    <a:srgbClr val="000000"/>
                  </a:solidFill>
                  <a:latin typeface="NEU-HZ"/>
                  <a:ea typeface="方正楷体_GBK"/>
                  <a:cs typeface="Times New Roman"/>
                </a:rPr>
                <a:t>3</a:t>
              </a:r>
              <a:r>
                <a:rPr lang="en-US" altLang="zh-CN" sz="360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.</a:t>
              </a:r>
              <a:r>
                <a:rPr lang="zh-CN" altLang="zh-CN" sz="360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小兔子小心地摘下一片</a:t>
              </a:r>
              <a:r>
                <a:rPr lang="zh-CN" altLang="zh-CN" sz="3600" smtClean="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叶子</a:t>
              </a:r>
              <a:endPara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6424866" y="2261936"/>
              <a:ext cx="697832" cy="697832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5542514" y="3364864"/>
              <a:ext cx="697832" cy="697832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440898" y="4479824"/>
              <a:ext cx="697832" cy="697832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矩形 10"/>
          <p:cNvSpPr/>
          <p:nvPr/>
        </p:nvSpPr>
        <p:spPr>
          <a:xfrm>
            <a:off x="6546071" y="2285558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？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684719" y="3390614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！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562145" y="4481510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。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62936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900477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四、在</a:t>
            </a:r>
            <a:r>
              <a:rPr lang="en-US" altLang="zh-CN" sz="360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en-US" altLang="zh-CN" sz="360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里填上合适的动词。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)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礼物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  )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家门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花籽</a:t>
            </a: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)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包裹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)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摩托车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鲜花</a:t>
            </a:r>
          </a:p>
        </p:txBody>
      </p:sp>
      <p:sp>
        <p:nvSpPr>
          <p:cNvPr id="6" name="矩形 5"/>
          <p:cNvSpPr/>
          <p:nvPr/>
        </p:nvSpPr>
        <p:spPr>
          <a:xfrm>
            <a:off x="968962" y="234784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收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65865" y="2349533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走出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385066" y="232378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送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56865" y="342900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寄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965865" y="344271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骑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385065" y="344271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种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27826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784163"/>
            <a:ext cx="11006455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五、照样子</a:t>
            </a:r>
            <a:r>
              <a:rPr lang="en-US" altLang="zh-CN" sz="360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写句子。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例</a:t>
            </a:r>
            <a:r>
              <a:rPr lang="en-US" altLang="zh-CN" sz="3600">
                <a:solidFill>
                  <a:srgbClr val="000000"/>
                </a:solidFill>
                <a:latin typeface="方正书宋_GBK"/>
                <a:ea typeface="方正楷体_GBK"/>
                <a:cs typeface="Times New Roman"/>
              </a:rPr>
              <a:t>: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门前开着一大片绚丽多彩的鲜花。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树上停着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                                                   </a:t>
            </a:r>
            <a:r>
              <a:rPr lang="en-US" altLang="zh-CN" sz="3600" u="sng" smtClean="0">
                <a:solidFill>
                  <a:schemeClr val="bg2"/>
                </a:solidFill>
                <a:latin typeface="NEU-BZ"/>
                <a:ea typeface="方正楷体_GBK"/>
                <a:cs typeface="Times New Roman"/>
              </a:rPr>
              <a:t>.</a:t>
            </a: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600" smtClean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蓝蓝的天上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                                               </a:t>
            </a:r>
            <a:r>
              <a:rPr lang="en-US" altLang="zh-CN" sz="3600" u="sng" smtClean="0">
                <a:solidFill>
                  <a:schemeClr val="bg2"/>
                </a:solidFill>
                <a:latin typeface="NEU-BZ"/>
                <a:ea typeface="方正楷体_GBK"/>
                <a:cs typeface="Times New Roman"/>
              </a:rPr>
              <a:t> .</a:t>
            </a: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600" smtClean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                                                                   </a:t>
            </a:r>
            <a:r>
              <a:rPr lang="en-US" altLang="zh-CN" sz="3600" u="sng" smtClean="0">
                <a:solidFill>
                  <a:schemeClr val="bg2"/>
                </a:solidFill>
                <a:latin typeface="NEU-BZ"/>
                <a:ea typeface="方正楷体_GBK"/>
                <a:cs typeface="Times New Roman"/>
              </a:rPr>
              <a:t> .</a:t>
            </a:r>
            <a:endParaRPr lang="zh-CN" altLang="en-US" sz="3600"/>
          </a:p>
        </p:txBody>
      </p:sp>
      <p:sp>
        <p:nvSpPr>
          <p:cNvPr id="6" name="矩形 5"/>
          <p:cNvSpPr/>
          <p:nvPr/>
        </p:nvSpPr>
        <p:spPr>
          <a:xfrm>
            <a:off x="3110260" y="2879833"/>
            <a:ext cx="3877985" cy="10618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200000"/>
              </a:lnSpc>
            </a:pPr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一群可爱的小鸟。</a:t>
            </a:r>
            <a:endParaRPr lang="zh-CN" altLang="zh-CN" sz="3600" b="1">
              <a:solidFill>
                <a:srgbClr val="E72582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548731" y="3935742"/>
            <a:ext cx="5262979" cy="10618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200000"/>
              </a:lnSpc>
            </a:pPr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飘着一朵朵美丽的白云。</a:t>
            </a:r>
            <a:endParaRPr lang="zh-CN" altLang="zh-CN" sz="3600" b="1">
              <a:solidFill>
                <a:srgbClr val="E72582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43567" y="5030072"/>
            <a:ext cx="7287126" cy="10396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200000"/>
              </a:lnSpc>
            </a:pPr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花丛中飞舞着一只只美丽的蝴蝶。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42867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</TotalTime>
  <Words>219</Words>
  <Application>Microsoft Office PowerPoint</Application>
  <PresentationFormat>自定义</PresentationFormat>
  <Paragraphs>60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5" baseType="lpstr">
      <vt:lpstr>Arial</vt:lpstr>
      <vt:lpstr>宋体</vt:lpstr>
      <vt:lpstr>方正仿宋_GBK</vt:lpstr>
      <vt:lpstr>NEU-HZ</vt:lpstr>
      <vt:lpstr>方正楷体_GBK</vt:lpstr>
      <vt:lpstr>微软雅黑</vt:lpstr>
      <vt:lpstr>方正大标宋简体</vt:lpstr>
      <vt:lpstr>方正黑体_GBK</vt:lpstr>
      <vt:lpstr>方正大标宋_GBK</vt:lpstr>
      <vt:lpstr>Calibri</vt:lpstr>
      <vt:lpstr>方正小标宋_GBK</vt:lpstr>
      <vt:lpstr>方正书宋_GBK</vt:lpstr>
      <vt:lpstr>汉仪雅酷黑 95W</vt:lpstr>
      <vt:lpstr>Wingdings</vt:lpstr>
      <vt:lpstr>方正隶变_GBK</vt:lpstr>
      <vt:lpstr>NEU-BZ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251</cp:revision>
  <dcterms:created xsi:type="dcterms:W3CDTF">2019-06-19T02:08:00Z</dcterms:created>
  <dcterms:modified xsi:type="dcterms:W3CDTF">2026-02-27T02:33:32Z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