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NEU-XT" pitchFamily="18" charset="-122"/>
      <p:regular r:id="rId15"/>
    </p:embeddedFont>
    <p:embeddedFont>
      <p:font typeface="方正楷体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华文宋体" pitchFamily="2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大标宋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彩色的梦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64"/>
          <a:stretch/>
        </p:blipFill>
        <p:spPr bwMode="auto">
          <a:xfrm>
            <a:off x="603250" y="1772310"/>
            <a:ext cx="10190624" cy="610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15"/>
          <a:stretch/>
        </p:blipFill>
        <p:spPr bwMode="auto">
          <a:xfrm>
            <a:off x="583000" y="3878244"/>
            <a:ext cx="10190624" cy="632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5206619" y="2364717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334029"/>
              </p:ext>
            </p:extLst>
          </p:nvPr>
        </p:nvGraphicFramePr>
        <p:xfrm>
          <a:off x="5234112" y="241476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8597542" y="2355916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357813"/>
              </p:ext>
            </p:extLst>
          </p:nvPr>
        </p:nvGraphicFramePr>
        <p:xfrm>
          <a:off x="8625035" y="240596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26663" y="2378157"/>
            <a:ext cx="3109932" cy="1094996"/>
            <a:chOff x="726663" y="2378157"/>
            <a:chExt cx="3109932" cy="1094996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3F8BBC33-E41C-4B7B-92BE-707110385D04}"/>
                </a:ext>
              </a:extLst>
            </p:cNvPr>
            <p:cNvGrpSpPr/>
            <p:nvPr/>
          </p:nvGrpSpPr>
          <p:grpSpPr>
            <a:xfrm>
              <a:off x="726663" y="2382763"/>
              <a:ext cx="2092662" cy="1090390"/>
              <a:chOff x="1987734" y="1843323"/>
              <a:chExt cx="2092662" cy="1090390"/>
            </a:xfrm>
          </p:grpSpPr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EB497EBA-6929-4D00-B66D-8403F205C9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="" xmlns:a16="http://schemas.microsoft.com/office/drawing/2014/main" id="{DA62A921-6C25-4AA4-8F5B-BC93F1FCCF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2806054" y="2378157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948487"/>
              </p:ext>
            </p:extLst>
          </p:nvPr>
        </p:nvGraphicFramePr>
        <p:xfrm>
          <a:off x="754156" y="2426894"/>
          <a:ext cx="3052035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173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173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7345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5259436" y="4499724"/>
            <a:ext cx="2092662" cy="1090390"/>
            <a:chOff x="1987734" y="1843323"/>
            <a:chExt cx="2092662" cy="1090390"/>
          </a:xfrm>
        </p:grpSpPr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9" name="表格 48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177872"/>
              </p:ext>
            </p:extLst>
          </p:nvPr>
        </p:nvGraphicFramePr>
        <p:xfrm>
          <a:off x="5286929" y="454977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8650359" y="4490923"/>
            <a:ext cx="2092662" cy="1090390"/>
            <a:chOff x="1987734" y="1843323"/>
            <a:chExt cx="2092662" cy="1090390"/>
          </a:xfrm>
        </p:grpSpPr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3" name="表格 52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135576"/>
              </p:ext>
            </p:extLst>
          </p:nvPr>
        </p:nvGraphicFramePr>
        <p:xfrm>
          <a:off x="8677852" y="454097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4" name="组合 53"/>
          <p:cNvGrpSpPr/>
          <p:nvPr/>
        </p:nvGrpSpPr>
        <p:grpSpPr>
          <a:xfrm>
            <a:off x="779480" y="4513164"/>
            <a:ext cx="3109932" cy="1094996"/>
            <a:chOff x="726663" y="2378157"/>
            <a:chExt cx="3109932" cy="1094996"/>
          </a:xfrm>
        </p:grpSpPr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3F8BBC33-E41C-4B7B-92BE-707110385D04}"/>
                </a:ext>
              </a:extLst>
            </p:cNvPr>
            <p:cNvGrpSpPr/>
            <p:nvPr/>
          </p:nvGrpSpPr>
          <p:grpSpPr>
            <a:xfrm>
              <a:off x="726663" y="2382763"/>
              <a:ext cx="2092662" cy="1090390"/>
              <a:chOff x="1987734" y="1843323"/>
              <a:chExt cx="2092662" cy="1090390"/>
            </a:xfrm>
          </p:grpSpPr>
          <p:pic>
            <p:nvPicPr>
              <p:cNvPr id="57" name="图片 56">
                <a:extLst>
                  <a:ext uri="{FF2B5EF4-FFF2-40B4-BE49-F238E27FC236}">
                    <a16:creationId xmlns="" xmlns:a16="http://schemas.microsoft.com/office/drawing/2014/main" id="{EB497EBA-6929-4D00-B66D-8403F205C9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58" name="图片 57">
                <a:extLst>
                  <a:ext uri="{FF2B5EF4-FFF2-40B4-BE49-F238E27FC236}">
                    <a16:creationId xmlns="" xmlns:a16="http://schemas.microsoft.com/office/drawing/2014/main" id="{DA62A921-6C25-4AA4-8F5B-BC93F1FCCF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2806054" y="2378157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9" name="表格 58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563360"/>
              </p:ext>
            </p:extLst>
          </p:nvPr>
        </p:nvGraphicFramePr>
        <p:xfrm>
          <a:off x="806973" y="4561901"/>
          <a:ext cx="3052035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173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173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7345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选择正确的读音。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葱郁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yóu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yù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叮咛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nín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níng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烟囱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cōng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tōng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梦境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jìn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jìng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265316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63318" y="265316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4" y="37560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63317" y="37662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98429" y="24643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733486" y="25004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27728" y="36136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437030" y="36158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0900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三、一字多词。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聊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郁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精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境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   )(   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4207" y="24354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聊天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15371" y="24354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0942" y="242509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郁闷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31749" y="24250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葱郁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5873" y="350456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5371" y="35045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0942" y="35045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环境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31749" y="350456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边境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四、在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里填上颜色词。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草坪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野花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天空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葡萄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苹果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落叶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了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4371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4234" y="24267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29644" y="24181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0" y="34925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66629" y="34925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29644" y="34925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4998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五、仿写句子。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我有一大把彩色的梦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有的长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有的圆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有的硬。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天上的云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的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公园里的花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有的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691884" y="2667642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232842" y="2708389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729688" y="2671654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40360" y="331798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64823" y="331397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8244" y="434508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像小马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91884" y="54880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1657" y="54880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1066" y="54897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180</Words>
  <Application>Microsoft Office PowerPoint</Application>
  <PresentationFormat>自定义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方正黑体_GBK</vt:lpstr>
      <vt:lpstr>Calibri</vt:lpstr>
      <vt:lpstr>方正小标宋_GBK</vt:lpstr>
      <vt:lpstr>楷体</vt:lpstr>
      <vt:lpstr>NEU-XT</vt:lpstr>
      <vt:lpstr>方正楷体_GBK</vt:lpstr>
      <vt:lpstr>方正隶变_GBK</vt:lpstr>
      <vt:lpstr>汉仪雅酷黑 95W</vt:lpstr>
      <vt:lpstr>方正大标宋简体</vt:lpstr>
      <vt:lpstr>Wingdings</vt:lpstr>
      <vt:lpstr>方正仿宋_GBK</vt:lpstr>
      <vt:lpstr>NEU-BZ</vt:lpstr>
      <vt:lpstr>Times New Roman</vt:lpstr>
      <vt:lpstr>华文宋体</vt:lpstr>
      <vt:lpstr>NEU-HZ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2026-03-10T07:58:09Z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