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仿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楷体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隶变_GBK" pitchFamily="65" charset="-122"/>
      <p:regular r:id="rId24"/>
    </p:embeddedFont>
    <p:embeddedFont>
      <p:font typeface="方正小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语文园地三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0502" y="271149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088378"/>
              </p:ext>
            </p:extLst>
          </p:nvPr>
        </p:nvGraphicFramePr>
        <p:xfrm>
          <a:off x="937995" y="27615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76706" y="2709998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29678"/>
              </p:ext>
            </p:extLst>
          </p:nvPr>
        </p:nvGraphicFramePr>
        <p:xfrm>
          <a:off x="3704199" y="27600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62238" y="270849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165097"/>
              </p:ext>
            </p:extLst>
          </p:nvPr>
        </p:nvGraphicFramePr>
        <p:xfrm>
          <a:off x="6489731" y="27585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57256" y="2709191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653671"/>
              </p:ext>
            </p:extLst>
          </p:nvPr>
        </p:nvGraphicFramePr>
        <p:xfrm>
          <a:off x="9184749" y="27592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3F8BBC33-E41C-4B7B-92BE-707110385D04}"/>
              </a:ext>
            </a:extLst>
          </p:cNvPr>
          <p:cNvGrpSpPr/>
          <p:nvPr/>
        </p:nvGrpSpPr>
        <p:grpSpPr>
          <a:xfrm>
            <a:off x="918518" y="4933403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EB497EBA-6929-4D00-B66D-8403F205C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A62A921-6C25-4AA4-8F5B-BC93F1FCC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>
            <a:extLst>
              <a:ext uri="{FF2B5EF4-FFF2-40B4-BE49-F238E27FC236}">
                <a16:creationId xmlns="" xmlns:a16="http://schemas.microsoft.com/office/drawing/2014/main" id="{6B1CD762-F7AD-4280-A6AE-87AE1EFB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082178"/>
              </p:ext>
            </p:extLst>
          </p:nvPr>
        </p:nvGraphicFramePr>
        <p:xfrm>
          <a:off x="946011" y="498345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FFEF7039-5F77-47B2-BC9E-639E581A2BD4}"/>
              </a:ext>
            </a:extLst>
          </p:cNvPr>
          <p:cNvGrpSpPr/>
          <p:nvPr/>
        </p:nvGrpSpPr>
        <p:grpSpPr>
          <a:xfrm>
            <a:off x="3684722" y="4931902"/>
            <a:ext cx="2092662" cy="1090390"/>
            <a:chOff x="1987734" y="1843323"/>
            <a:chExt cx="2092662" cy="1090390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0E203C85-087F-4440-AA55-6942D9A56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2816048E-3D7A-48E7-82FC-D6B37D27E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3" name="表格 42">
            <a:extLst>
              <a:ext uri="{FF2B5EF4-FFF2-40B4-BE49-F238E27FC236}">
                <a16:creationId xmlns="" xmlns:a16="http://schemas.microsoft.com/office/drawing/2014/main" id="{CFFDB2AA-DDCD-4ED1-ABA7-CDB80817A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294270"/>
              </p:ext>
            </p:extLst>
          </p:nvPr>
        </p:nvGraphicFramePr>
        <p:xfrm>
          <a:off x="3712215" y="498195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FF5CF797-AC72-427F-8B52-FDDD84568906}"/>
              </a:ext>
            </a:extLst>
          </p:cNvPr>
          <p:cNvGrpSpPr/>
          <p:nvPr/>
        </p:nvGrpSpPr>
        <p:grpSpPr>
          <a:xfrm>
            <a:off x="6470254" y="4930401"/>
            <a:ext cx="2092662" cy="1090390"/>
            <a:chOff x="1987734" y="1843323"/>
            <a:chExt cx="2092662" cy="1090390"/>
          </a:xfrm>
        </p:grpSpPr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42AB4C4D-4B86-4BD0-ACE5-53F36E8FB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278BF750-CBE9-4CEE-9006-611959DE9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7" name="表格 46">
            <a:extLst>
              <a:ext uri="{FF2B5EF4-FFF2-40B4-BE49-F238E27FC236}">
                <a16:creationId xmlns="" xmlns:a16="http://schemas.microsoft.com/office/drawing/2014/main" id="{A00D69DE-EA5B-40AB-B17A-647389FB4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460674"/>
              </p:ext>
            </p:extLst>
          </p:nvPr>
        </p:nvGraphicFramePr>
        <p:xfrm>
          <a:off x="6497747" y="498045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17BB3A1A-7EFC-467E-A83D-EBD4472F741C}"/>
              </a:ext>
            </a:extLst>
          </p:cNvPr>
          <p:cNvGrpSpPr/>
          <p:nvPr/>
        </p:nvGrpSpPr>
        <p:grpSpPr>
          <a:xfrm>
            <a:off x="9165272" y="4931095"/>
            <a:ext cx="2092662" cy="1090390"/>
            <a:chOff x="1987734" y="1843323"/>
            <a:chExt cx="2092662" cy="1090390"/>
          </a:xfrm>
        </p:grpSpPr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68428522-9FD5-4D8B-B2F7-7EA6CB0B8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38D04140-6776-4EA2-8E8C-67FFB6B624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51" name="表格 50">
            <a:extLst>
              <a:ext uri="{FF2B5EF4-FFF2-40B4-BE49-F238E27FC236}">
                <a16:creationId xmlns="" xmlns:a16="http://schemas.microsoft.com/office/drawing/2014/main" id="{6D6FF117-F6B6-4A1D-9DF2-B67AE810D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293262"/>
              </p:ext>
            </p:extLst>
          </p:nvPr>
        </p:nvGraphicFramePr>
        <p:xfrm>
          <a:off x="9192765" y="498114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4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910"/>
          <a:stretch/>
        </p:blipFill>
        <p:spPr bwMode="auto">
          <a:xfrm>
            <a:off x="794084" y="2044242"/>
            <a:ext cx="10599821" cy="524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88"/>
          <a:stretch/>
        </p:blipFill>
        <p:spPr bwMode="auto">
          <a:xfrm>
            <a:off x="794084" y="4284196"/>
            <a:ext cx="10599821" cy="60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680614"/>
            <a:ext cx="1084031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二、给下面的食物选择合适的烹饪方法。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360363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炒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烧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炖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炸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煎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蒸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煮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油条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肉串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水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鱼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牛排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肉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青菜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水蛋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鸡汤</a:t>
            </a:r>
          </a:p>
        </p:txBody>
      </p:sp>
      <p:sp>
        <p:nvSpPr>
          <p:cNvPr id="6" name="矩形 5"/>
          <p:cNvSpPr/>
          <p:nvPr/>
        </p:nvSpPr>
        <p:spPr>
          <a:xfrm>
            <a:off x="956865" y="31736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6382" y="32485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5697" y="32141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4" y="43450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40571" y="43347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68497" y="43347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3" y="54158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44034" y="54158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炖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三、填上合适的动词。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鞭炮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花灯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星星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菊花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月饼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窗花</a:t>
            </a:r>
          </a:p>
        </p:txBody>
      </p:sp>
      <p:sp>
        <p:nvSpPr>
          <p:cNvPr id="6" name="矩形 5"/>
          <p:cNvSpPr/>
          <p:nvPr/>
        </p:nvSpPr>
        <p:spPr>
          <a:xfrm>
            <a:off x="1085105" y="23254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08728" y="23254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41476" y="23254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4186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08728" y="34186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41475" y="34186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四、按顺序排列。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亥猪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卯兔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巳蛇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辰龙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丑牛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      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.</a:t>
            </a:r>
            <a:endParaRPr lang="zh-CN" altLang="zh-CN" sz="3600">
              <a:solidFill>
                <a:schemeClr val="bg1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2008" y="3202088"/>
            <a:ext cx="26084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⑤②④③① 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五、说一说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写一写。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722313">
              <a:lnSpc>
                <a:spcPct val="20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我的愿望是长大后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因为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矩形 5"/>
          <p:cNvSpPr/>
          <p:nvPr/>
        </p:nvSpPr>
        <p:spPr>
          <a:xfrm>
            <a:off x="5463116" y="213127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当一名医生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250214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医生可以救死扶伤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157</Words>
  <Application>Microsoft Office PowerPoint</Application>
  <PresentationFormat>自定义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Calibri</vt:lpstr>
      <vt:lpstr>方正仿宋_GBK</vt:lpstr>
      <vt:lpstr>NEU-BZ</vt:lpstr>
      <vt:lpstr>微软雅黑</vt:lpstr>
      <vt:lpstr>方正大标宋_GBK</vt:lpstr>
      <vt:lpstr>方正黑体_GBK</vt:lpstr>
      <vt:lpstr>方正楷体_GBK</vt:lpstr>
      <vt:lpstr>Wingdings</vt:lpstr>
      <vt:lpstr>汉仪雅酷黑 95W</vt:lpstr>
      <vt:lpstr>方正大标宋简体</vt:lpstr>
      <vt:lpstr>方正隶变_GBK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2026-03-09T09:00:03Z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