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9" r:id="rId3"/>
    <p:sldId id="508" r:id="rId4"/>
    <p:sldId id="505" r:id="rId5"/>
    <p:sldId id="506" r:id="rId6"/>
    <p:sldId id="507" r:id="rId7"/>
    <p:sldId id="427" r:id="rId8"/>
  </p:sldIdLst>
  <p:sldSz cx="12192000" cy="6858000"/>
  <p:notesSz cx="6858000" cy="9144000"/>
  <p:embeddedFontLst>
    <p:embeddedFont>
      <p:font typeface="Calibri" pitchFamily="34" charset="0"/>
      <p:regular r:id="rId9"/>
      <p:bold r:id="rId10"/>
      <p:italic r:id="rId11"/>
      <p:boldItalic r:id="rId12"/>
    </p:embeddedFont>
    <p:embeddedFont>
      <p:font typeface="NEU-HZ" pitchFamily="2" charset="-122"/>
      <p:regular r:id="rId13"/>
      <p:italic r:id="rId14"/>
    </p:embeddedFont>
    <p:embeddedFont>
      <p:font typeface="方正仿宋_GBK" pitchFamily="65" charset="-122"/>
      <p:regular r:id="rId15"/>
    </p:embeddedFont>
    <p:embeddedFont>
      <p:font typeface="NEU-XT" pitchFamily="18" charset="-122"/>
      <p:regular r:id="rId16"/>
    </p:embeddedFont>
    <p:embeddedFont>
      <p:font typeface="方正小标宋_GBK" pitchFamily="65" charset="-122"/>
      <p:regular r:id="rId17"/>
    </p:embeddedFont>
    <p:embeddedFont>
      <p:font typeface="方正大标宋简体" charset="-122"/>
      <p:regular r:id="rId18"/>
    </p:embeddedFont>
    <p:embeddedFont>
      <p:font typeface="微软雅黑" pitchFamily="34" charset="-122"/>
      <p:regular r:id="rId19"/>
      <p:bold r:id="rId20"/>
    </p:embeddedFont>
    <p:embeddedFont>
      <p:font typeface="方正隶变_GBK" pitchFamily="65" charset="-122"/>
      <p:regular r:id="rId21"/>
    </p:embeddedFont>
    <p:embeddedFont>
      <p:font typeface="方正楷体_GBK" pitchFamily="65" charset="-122"/>
      <p:regular r:id="rId22"/>
    </p:embeddedFont>
    <p:embeddedFont>
      <p:font typeface="NEU-BZ" pitchFamily="2" charset="-122"/>
      <p:regular r:id="rId23"/>
      <p:bold r:id="rId24"/>
      <p:italic r:id="rId25"/>
      <p:boldItalic r:id="rId26"/>
    </p:embeddedFont>
    <p:embeddedFont>
      <p:font typeface="方正黑体_GBK" pitchFamily="65" charset="-122"/>
      <p:regular r:id="rId27"/>
    </p:embeddedFont>
    <p:embeddedFont>
      <p:font typeface="方正大标宋_GBK" pitchFamily="65" charset="-122"/>
      <p:regular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89801"/>
            <a:ext cx="12197715" cy="998855"/>
          </a:xfrm>
        </p:spPr>
        <p:txBody>
          <a:bodyPr>
            <a:noAutofit/>
          </a:bodyPr>
          <a:lstStyle/>
          <a:p>
            <a:pPr lvl="0">
              <a:lnSpc>
                <a:spcPct val="100000"/>
              </a:lnSpc>
            </a:pP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枫树上的喜鹊 </a:t>
            </a:r>
            <a:r>
              <a:rPr lang="en-US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(</a:t>
            </a: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一</a:t>
            </a:r>
            <a:r>
              <a:rPr lang="en-US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)</a:t>
            </a:r>
            <a:endParaRPr lang="zh-CN" altLang="en-US" sz="6000" dirty="0">
              <a:solidFill>
                <a:srgbClr val="000000">
                  <a:lumMod val="65000"/>
                  <a:lumOff val="35000"/>
                </a:srgb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747358C8-297A-4732-88F7-8DFEEECF9E40}"/>
              </a:ext>
            </a:extLst>
          </p:cNvPr>
          <p:cNvSpPr/>
          <p:nvPr/>
        </p:nvSpPr>
        <p:spPr>
          <a:xfrm>
            <a:off x="583000" y="1069680"/>
            <a:ext cx="44678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一、读拼音</a:t>
            </a:r>
            <a:r>
              <a:rPr lang="en-US" altLang="zh-CN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en-US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60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3F8BBC33-E41C-4B7B-92BE-707110385D04}"/>
              </a:ext>
            </a:extLst>
          </p:cNvPr>
          <p:cNvGrpSpPr/>
          <p:nvPr/>
        </p:nvGrpSpPr>
        <p:grpSpPr>
          <a:xfrm>
            <a:off x="910502" y="2711499"/>
            <a:ext cx="2092662" cy="1090390"/>
            <a:chOff x="1987734" y="1843323"/>
            <a:chExt cx="2092662" cy="1090390"/>
          </a:xfrm>
        </p:grpSpPr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id="{EB497EBA-6929-4D00-B66D-8403F205C9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DA62A921-6C25-4AA4-8F5B-BC93F1FCCF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1" name="表格 10">
            <a:extLst>
              <a:ext uri="{FF2B5EF4-FFF2-40B4-BE49-F238E27FC236}">
                <a16:creationId xmlns="" xmlns:a16="http://schemas.microsoft.com/office/drawing/2014/main" id="{6B1CD762-F7AD-4280-A6AE-87AE1EFB14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3208102"/>
              </p:ext>
            </p:extLst>
          </p:nvPr>
        </p:nvGraphicFramePr>
        <p:xfrm>
          <a:off x="937995" y="2761551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阿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姨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FFEF7039-5F77-47B2-BC9E-639E581A2BD4}"/>
              </a:ext>
            </a:extLst>
          </p:cNvPr>
          <p:cNvGrpSpPr/>
          <p:nvPr/>
        </p:nvGrpSpPr>
        <p:grpSpPr>
          <a:xfrm>
            <a:off x="3676706" y="2709998"/>
            <a:ext cx="2092662" cy="1090390"/>
            <a:chOff x="1987734" y="1843323"/>
            <a:chExt cx="2092662" cy="1090390"/>
          </a:xfrm>
        </p:grpSpPr>
        <p:pic>
          <p:nvPicPr>
            <p:cNvPr id="25" name="图片 24">
              <a:extLst>
                <a:ext uri="{FF2B5EF4-FFF2-40B4-BE49-F238E27FC236}">
                  <a16:creationId xmlns="" xmlns:a16="http://schemas.microsoft.com/office/drawing/2014/main" id="{0E203C85-087F-4440-AA55-6942D9A56A2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6" name="图片 25">
              <a:extLst>
                <a:ext uri="{FF2B5EF4-FFF2-40B4-BE49-F238E27FC236}">
                  <a16:creationId xmlns="" xmlns:a16="http://schemas.microsoft.com/office/drawing/2014/main" id="{2816048E-3D7A-48E7-82FC-D6B37D27EF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7" name="表格 26">
            <a:extLst>
              <a:ext uri="{FF2B5EF4-FFF2-40B4-BE49-F238E27FC236}">
                <a16:creationId xmlns="" xmlns:a16="http://schemas.microsoft.com/office/drawing/2014/main" id="{CFFDB2AA-DDCD-4ED1-ABA7-CDB80817AF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1791377"/>
              </p:ext>
            </p:extLst>
          </p:nvPr>
        </p:nvGraphicFramePr>
        <p:xfrm>
          <a:off x="3704199" y="2760050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拼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音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FF5CF797-AC72-427F-8B52-FDDD84568906}"/>
              </a:ext>
            </a:extLst>
          </p:cNvPr>
          <p:cNvGrpSpPr/>
          <p:nvPr/>
        </p:nvGrpSpPr>
        <p:grpSpPr>
          <a:xfrm>
            <a:off x="6462238" y="2708497"/>
            <a:ext cx="2092662" cy="1090390"/>
            <a:chOff x="1987734" y="1843323"/>
            <a:chExt cx="2092662" cy="1090390"/>
          </a:xfrm>
        </p:grpSpPr>
        <p:pic>
          <p:nvPicPr>
            <p:cNvPr id="29" name="图片 28">
              <a:extLst>
                <a:ext uri="{FF2B5EF4-FFF2-40B4-BE49-F238E27FC236}">
                  <a16:creationId xmlns="" xmlns:a16="http://schemas.microsoft.com/office/drawing/2014/main" id="{42AB4C4D-4B86-4BD0-ACE5-53F36E8FB4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0" name="图片 29">
              <a:extLst>
                <a:ext uri="{FF2B5EF4-FFF2-40B4-BE49-F238E27FC236}">
                  <a16:creationId xmlns="" xmlns:a16="http://schemas.microsoft.com/office/drawing/2014/main" id="{278BF750-CBE9-4CEE-9006-611959DE9AD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1" name="表格 30">
            <a:extLst>
              <a:ext uri="{FF2B5EF4-FFF2-40B4-BE49-F238E27FC236}">
                <a16:creationId xmlns="" xmlns:a16="http://schemas.microsoft.com/office/drawing/2014/main" id="{A00D69DE-EA5B-40AB-B17A-647389FB4A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6304544"/>
              </p:ext>
            </p:extLst>
          </p:nvPr>
        </p:nvGraphicFramePr>
        <p:xfrm>
          <a:off x="6489731" y="2758549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旁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边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17BB3A1A-7EFC-467E-A83D-EBD4472F741C}"/>
              </a:ext>
            </a:extLst>
          </p:cNvPr>
          <p:cNvGrpSpPr/>
          <p:nvPr/>
        </p:nvGrpSpPr>
        <p:grpSpPr>
          <a:xfrm>
            <a:off x="9157256" y="2709191"/>
            <a:ext cx="2092662" cy="1090390"/>
            <a:chOff x="1987734" y="1843323"/>
            <a:chExt cx="2092662" cy="1090390"/>
          </a:xfrm>
        </p:grpSpPr>
        <p:pic>
          <p:nvPicPr>
            <p:cNvPr id="33" name="图片 32">
              <a:extLst>
                <a:ext uri="{FF2B5EF4-FFF2-40B4-BE49-F238E27FC236}">
                  <a16:creationId xmlns="" xmlns:a16="http://schemas.microsoft.com/office/drawing/2014/main" id="{68428522-9FD5-4D8B-B2F7-7EA6CB0B87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4" name="图片 33">
              <a:extLst>
                <a:ext uri="{FF2B5EF4-FFF2-40B4-BE49-F238E27FC236}">
                  <a16:creationId xmlns="" xmlns:a16="http://schemas.microsoft.com/office/drawing/2014/main" id="{38D04140-6776-4EA2-8E8C-67FFB6B624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5" name="表格 34">
            <a:extLst>
              <a:ext uri="{FF2B5EF4-FFF2-40B4-BE49-F238E27FC236}">
                <a16:creationId xmlns="" xmlns:a16="http://schemas.microsoft.com/office/drawing/2014/main" id="{6D6FF117-F6B6-4A1D-9DF2-B67AE810DD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5700040"/>
              </p:ext>
            </p:extLst>
          </p:nvPr>
        </p:nvGraphicFramePr>
        <p:xfrm>
          <a:off x="9184749" y="2759243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方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便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8321" y="2028709"/>
            <a:ext cx="10414000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34210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5173445" cy="8352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二、同音字组词。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460" y="1880269"/>
            <a:ext cx="10641597" cy="20395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992773" y="253070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变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92773" y="332950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便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768057" y="257687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阴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768057" y="337566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音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567405" y="259903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教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567405" y="339783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交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016457" y="260727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弟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016457" y="340607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递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23539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74813"/>
            <a:ext cx="1100645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三、把下列字送回家。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乎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案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便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荫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游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教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母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升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岸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525" y="2831765"/>
            <a:ext cx="11156950" cy="234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1408271" y="4435454"/>
            <a:ext cx="15744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乎母升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43808" y="4435454"/>
            <a:ext cx="15744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案荫岸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978134" y="4467356"/>
            <a:ext cx="15744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便游教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62936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8661"/>
            <a:ext cx="1100645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四、填空。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弟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是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结构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共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笔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第五笔是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     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便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是多音字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读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pián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时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可组词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为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66455" y="237190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独体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927671" y="2371908"/>
            <a:ext cx="418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7</a:t>
            </a:r>
            <a:endParaRPr lang="zh-CN" altLang="en-US">
              <a:solidFill>
                <a:srgbClr val="E72582"/>
              </a:solidFill>
            </a:endParaRPr>
          </a:p>
        </p:txBody>
      </p:sp>
      <p:pic>
        <p:nvPicPr>
          <p:cNvPr id="9" name="image42.jpeg"/>
          <p:cNvPicPr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405119" y="2457772"/>
            <a:ext cx="443430" cy="333553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7972381" y="341865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便宜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27826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24998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五、选词填空。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marL="360363"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发明</a:t>
            </a:r>
            <a:r>
              <a:rPr lang="en-US" altLang="zh-CN" sz="3600" smtClean="0">
                <a:latin typeface="Calibri"/>
                <a:ea typeface="方正仿宋_GBK"/>
                <a:cs typeface="Times New Roman"/>
              </a:rPr>
              <a:t>	</a:t>
            </a: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我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喜鹊会说话。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>
                <a:latin typeface="Calibri"/>
                <a:ea typeface="方正楷体_GBK"/>
                <a:cs typeface="Times New Roman"/>
              </a:rPr>
            </a:b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发现</a:t>
            </a:r>
            <a:r>
              <a:rPr lang="en-US" altLang="zh-CN" sz="3600" smtClean="0">
                <a:latin typeface="Calibri"/>
                <a:ea typeface="方正仿宋_GBK"/>
                <a:cs typeface="Times New Roman"/>
              </a:rPr>
              <a:t>	</a:t>
            </a: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科学家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了会飞的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汽车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 marL="360363">
              <a:spcAft>
                <a:spcPts val="0"/>
              </a:spcAft>
            </a:pP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marL="360363">
              <a:lnSpc>
                <a:spcPct val="150000"/>
              </a:lnSpc>
            </a:pP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喜欢</a:t>
            </a:r>
            <a:r>
              <a:rPr lang="en-US" altLang="zh-CN" sz="3600" smtClean="0">
                <a:latin typeface="Calibri"/>
                <a:ea typeface="方正仿宋_GBK"/>
                <a:cs typeface="Times New Roman"/>
              </a:rPr>
              <a:t>	</a:t>
            </a: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小白兔毛茸茸的</a:t>
            </a:r>
            <a:r>
              <a:rPr lang="en-US" altLang="zh-CN" sz="3600">
                <a:latin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很讨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人</a:t>
            </a:r>
            <a:r>
              <a:rPr lang="en-US" altLang="zh-CN" sz="3600" smtClean="0">
                <a:latin typeface="方正楷体_GBK"/>
                <a:cs typeface="Times New Roman"/>
              </a:rPr>
              <a:t>(   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>
                <a:latin typeface="Calibri"/>
                <a:ea typeface="方正楷体_GBK"/>
                <a:cs typeface="Times New Roman"/>
              </a:rPr>
            </a:b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喜爱</a:t>
            </a:r>
            <a:r>
              <a:rPr lang="en-US" altLang="zh-CN" sz="3600" smtClean="0">
                <a:latin typeface="Calibri"/>
                <a:ea typeface="方正仿宋_GBK"/>
                <a:cs typeface="Times New Roman"/>
              </a:rPr>
              <a:t>	</a:t>
            </a: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我</a:t>
            </a:r>
            <a:r>
              <a:rPr lang="en-US" altLang="zh-CN" sz="3600" smtClean="0">
                <a:latin typeface="方正楷体_GBK"/>
                <a:cs typeface="Times New Roman"/>
              </a:rPr>
              <a:t>(    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冬天盛开的梅花。</a:t>
            </a:r>
            <a:endParaRPr lang="zh-CN" altLang="en-US" sz="3600"/>
          </a:p>
        </p:txBody>
      </p:sp>
      <p:sp>
        <p:nvSpPr>
          <p:cNvPr id="6" name="矩形 5"/>
          <p:cNvSpPr/>
          <p:nvPr/>
        </p:nvSpPr>
        <p:spPr>
          <a:xfrm>
            <a:off x="3616950" y="187861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发现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34006" y="272419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发明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815970" y="409242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喜爱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616950" y="486244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喜欢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62956" y="1774810"/>
            <a:ext cx="1090629" cy="1595718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42867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</TotalTime>
  <Words>167</Words>
  <Application>Microsoft Office PowerPoint</Application>
  <PresentationFormat>自定义</PresentationFormat>
  <Paragraphs>56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5" baseType="lpstr">
      <vt:lpstr>Arial</vt:lpstr>
      <vt:lpstr>宋体</vt:lpstr>
      <vt:lpstr>Times New Roman</vt:lpstr>
      <vt:lpstr>Calibri</vt:lpstr>
      <vt:lpstr>NEU-HZ</vt:lpstr>
      <vt:lpstr>方正仿宋_GBK</vt:lpstr>
      <vt:lpstr>NEU-XT</vt:lpstr>
      <vt:lpstr>方正小标宋_GBK</vt:lpstr>
      <vt:lpstr>方正大标宋简体</vt:lpstr>
      <vt:lpstr>微软雅黑</vt:lpstr>
      <vt:lpstr>方正隶变_GBK</vt:lpstr>
      <vt:lpstr>汉仪雅酷黑 95W</vt:lpstr>
      <vt:lpstr>方正楷体_GBK</vt:lpstr>
      <vt:lpstr>Wingdings</vt:lpstr>
      <vt:lpstr>NEU-BZ</vt:lpstr>
      <vt:lpstr>方正黑体_GBK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250</cp:revision>
  <dcterms:created xsi:type="dcterms:W3CDTF">2019-06-19T02:08:00Z</dcterms:created>
  <dcterms:modified xsi:type="dcterms:W3CDTF">2026-03-10T08:53:53Z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