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520" r:id="rId4"/>
    <p:sldId id="523" r:id="rId5"/>
    <p:sldId id="524" r:id="rId6"/>
    <p:sldId id="527" r:id="rId7"/>
    <p:sldId id="525" r:id="rId8"/>
    <p:sldId id="528" r:id="rId9"/>
    <p:sldId id="533" r:id="rId10"/>
    <p:sldId id="531" r:id="rId11"/>
    <p:sldId id="532" r:id="rId12"/>
    <p:sldId id="498" r:id="rId13"/>
    <p:sldId id="529" r:id="rId14"/>
    <p:sldId id="534" r:id="rId15"/>
    <p:sldId id="427" r:id="rId16"/>
  </p:sldIdLst>
  <p:sldSz cx="12192000" cy="6858000"/>
  <p:notesSz cx="6858000" cy="9144000"/>
  <p:embeddedFontLst>
    <p:embeddedFont>
      <p:font typeface="NEU-HZ" pitchFamily="2" charset="-122"/>
      <p:regular r:id="rId17"/>
      <p:italic r:id="rId18"/>
    </p:embeddedFont>
    <p:embeddedFont>
      <p:font typeface="方正仿宋_GBK" pitchFamily="65" charset="-122"/>
      <p:regular r:id="rId19"/>
    </p:embeddedFont>
    <p:embeddedFont>
      <p:font typeface="方正楷体_GBK" pitchFamily="65" charset="-122"/>
      <p:regular r:id="rId20"/>
    </p:embeddedFont>
    <p:embeddedFont>
      <p:font typeface="微软雅黑" pitchFamily="34" charset="-122"/>
      <p:regular r:id="rId21"/>
      <p:bold r:id="rId22"/>
    </p:embeddedFont>
    <p:embeddedFont>
      <p:font typeface="方正隶变_GBK" pitchFamily="65" charset="-122"/>
      <p:regular r:id="rId23"/>
    </p:embeddedFont>
    <p:embeddedFont>
      <p:font typeface="方正黑体_GBK" pitchFamily="65" charset="-122"/>
      <p:regular r:id="rId24"/>
    </p:embeddedFont>
    <p:embeddedFont>
      <p:font typeface="Calibri" pitchFamily="34" charset="0"/>
      <p:regular r:id="rId25"/>
      <p:bold r:id="rId26"/>
      <p:italic r:id="rId27"/>
      <p:boldItalic r:id="rId28"/>
    </p:embeddedFont>
    <p:embeddedFont>
      <p:font typeface="方正大标宋_GBK" pitchFamily="65" charset="-122"/>
      <p:regular r:id="rId29"/>
    </p:embeddedFont>
    <p:embeddedFont>
      <p:font typeface="方正小标宋_GBK" pitchFamily="65" charset="-122"/>
      <p:regular r:id="rId30"/>
    </p:embeddedFont>
    <p:embeddedFont>
      <p:font typeface="方正大标宋简体" charset="-122"/>
      <p:regular r:id="rId31"/>
    </p:embeddedFont>
    <p:embeddedFont>
      <p:font typeface="NEU-BZ" pitchFamily="2" charset="-122"/>
      <p:regular r:id="rId32"/>
      <p:bold r:id="rId33"/>
      <p:italic r:id="rId34"/>
      <p:boldItalic r:id="rId35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63" d="100"/>
          <a:sy n="63" d="100"/>
        </p:scale>
        <p:origin x="-86" y="-475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2.fntdata"/><Relationship Id="rId26" Type="http://schemas.openxmlformats.org/officeDocument/2006/relationships/font" Target="fonts/font10.fntdata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font" Target="fonts/font5.fntdata"/><Relationship Id="rId34" Type="http://schemas.openxmlformats.org/officeDocument/2006/relationships/font" Target="fonts/font18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1.fntdata"/><Relationship Id="rId25" Type="http://schemas.openxmlformats.org/officeDocument/2006/relationships/font" Target="fonts/font9.fntdata"/><Relationship Id="rId33" Type="http://schemas.openxmlformats.org/officeDocument/2006/relationships/font" Target="fonts/font17.fntdata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4.fntdata"/><Relationship Id="rId29" Type="http://schemas.openxmlformats.org/officeDocument/2006/relationships/font" Target="fonts/font1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8.fntdata"/><Relationship Id="rId32" Type="http://schemas.openxmlformats.org/officeDocument/2006/relationships/font" Target="fonts/font16.fntdata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7.fntdata"/><Relationship Id="rId28" Type="http://schemas.openxmlformats.org/officeDocument/2006/relationships/font" Target="fonts/font12.fntdata"/><Relationship Id="rId36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font" Target="fonts/font3.fntdata"/><Relationship Id="rId31" Type="http://schemas.openxmlformats.org/officeDocument/2006/relationships/font" Target="fonts/font15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6.fntdata"/><Relationship Id="rId27" Type="http://schemas.openxmlformats.org/officeDocument/2006/relationships/font" Target="fonts/font11.fntdata"/><Relationship Id="rId30" Type="http://schemas.openxmlformats.org/officeDocument/2006/relationships/font" Target="fonts/font14.fntdata"/><Relationship Id="rId35" Type="http://schemas.openxmlformats.org/officeDocument/2006/relationships/font" Target="fonts/font19.fntdata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2026/2/28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3.xml"/><Relationship Id="rId4" Type="http://schemas.openxmlformats.org/officeDocument/2006/relationships/slide" Target="slide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4.xml"/><Relationship Id="rId4" Type="http://schemas.openxmlformats.org/officeDocument/2006/relationships/slide" Target="slide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5.xml"/><Relationship Id="rId4" Type="http://schemas.openxmlformats.org/officeDocument/2006/relationships/image" Target="../media/image9.ti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6.xml"/><Relationship Id="rId4" Type="http://schemas.openxmlformats.org/officeDocument/2006/relationships/slide" Target="slide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7.xml"/><Relationship Id="rId4" Type="http://schemas.openxmlformats.org/officeDocument/2006/relationships/slide" Target="slide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9.xml"/><Relationship Id="rId1" Type="http://schemas.openxmlformats.org/officeDocument/2006/relationships/tags" Target="../tags/tag78.xml"/><Relationship Id="rId5" Type="http://schemas.openxmlformats.org/officeDocument/2006/relationships/slide" Target="slide3.xml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slide" Target="sl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slide" Target="slide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slide" Target="slide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4" Type="http://schemas.openxmlformats.org/officeDocument/2006/relationships/slide" Target="slide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Relationship Id="rId6" Type="http://schemas.openxmlformats.org/officeDocument/2006/relationships/image" Target="../media/image8.TIF"/><Relationship Id="rId5" Type="http://schemas.openxmlformats.org/officeDocument/2006/relationships/image" Target="../media/image7.TIF"/><Relationship Id="rId4" Type="http://schemas.openxmlformats.org/officeDocument/2006/relationships/slide" Target="slide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Relationship Id="rId4" Type="http://schemas.openxmlformats.org/officeDocument/2006/relationships/slide" Target="slide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2.xml"/><Relationship Id="rId4" Type="http://schemas.openxmlformats.org/officeDocument/2006/relationships/slide" Target="slid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４　邓小平爷爷植树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37899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53288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二年级语文下册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EEE00BEC-650C-E417-7AF4-589EFA1B45C0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8" y="871994"/>
            <a:ext cx="11333615" cy="8356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smtClean="0">
                <a:latin typeface="NEU-HZ"/>
                <a:ea typeface="方正楷体_GBK"/>
                <a:cs typeface="Times New Roman"/>
              </a:rPr>
              <a:t>4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读完这段文字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你想对邓爷爷说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什么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?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05459" y="1878068"/>
            <a:ext cx="11333613" cy="8540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示例</a:t>
            </a:r>
            <a:r>
              <a:rPr lang="en-US" altLang="zh-CN" sz="3600" b="1">
                <a:solidFill>
                  <a:srgbClr val="E72582"/>
                </a:solidFill>
                <a:latin typeface="方正仿宋_GBK"/>
                <a:ea typeface="方正楷体_GBK"/>
                <a:cs typeface="Times New Roman"/>
              </a:rPr>
              <a:t>:</a:t>
            </a:r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邓爷爷</a:t>
            </a:r>
            <a:r>
              <a:rPr lang="en-US" altLang="zh-CN" sz="3600" b="1">
                <a:solidFill>
                  <a:srgbClr val="E72582"/>
                </a:solidFill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您植树爱树</a:t>
            </a:r>
            <a:r>
              <a:rPr lang="en-US" altLang="zh-CN" sz="3600" b="1">
                <a:solidFill>
                  <a:srgbClr val="E72582"/>
                </a:solidFill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做事非常认真</a:t>
            </a:r>
            <a:r>
              <a:rPr lang="en-US" altLang="zh-CN" sz="3600" b="1">
                <a:solidFill>
                  <a:srgbClr val="E72582"/>
                </a:solidFill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我要向您学习。</a:t>
            </a:r>
            <a:r>
              <a:rPr lang="en-US" altLang="zh-CN" sz="3600" b="1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 </a:t>
            </a:r>
            <a:endParaRPr lang="zh-CN" altLang="zh-CN" sz="3600" b="1">
              <a:solidFill>
                <a:srgbClr val="E72582"/>
              </a:solidFill>
              <a:latin typeface="Calibri"/>
              <a:ea typeface="方正楷体_GBK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186503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8" y="871994"/>
            <a:ext cx="11006457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smtClean="0">
                <a:latin typeface="NEU-HZ"/>
                <a:ea typeface="方正楷体_GBK"/>
                <a:cs typeface="Times New Roman"/>
              </a:rPr>
              <a:t>5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邓爷爷栽下的不只是一棵树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还有他</a:t>
            </a:r>
            <a:r>
              <a:rPr lang="en-US" altLang="zh-CN" sz="360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绿化祖国</a:t>
            </a:r>
            <a:r>
              <a:rPr lang="en-US" altLang="zh-CN" sz="3600"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的伟大心愿。邓爷爷之所以有这样的心愿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是因为树木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可以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(                 )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。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(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多选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)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en-US" altLang="zh-CN" sz="3600">
                <a:latin typeface="Calibri"/>
                <a:ea typeface="方正楷体_GBK"/>
                <a:cs typeface="Times New Roman"/>
              </a:rPr>
              <a:t>A.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防风固沙　　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		B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减少噪音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endParaRPr lang="en-US" altLang="zh-CN" sz="3600" smtClean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C.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美化环境　　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		D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净化空气</a:t>
            </a:r>
            <a:endParaRPr lang="zh-CN" altLang="en-US" sz="3600"/>
          </a:p>
        </p:txBody>
      </p:sp>
      <p:sp>
        <p:nvSpPr>
          <p:cNvPr id="6" name="矩形 5"/>
          <p:cNvSpPr/>
          <p:nvPr/>
        </p:nvSpPr>
        <p:spPr>
          <a:xfrm>
            <a:off x="1073513" y="2672486"/>
            <a:ext cx="149271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NEU-HZ"/>
                <a:ea typeface="方正楷体_GBK"/>
                <a:cs typeface="Times New Roman"/>
              </a:rPr>
              <a:t>ABCD</a:t>
            </a:r>
            <a:endParaRPr lang="zh-CN" altLang="en-US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770834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9" name="image31.jpeg">
            <a:extLst>
              <a:ext uri="{FF2B5EF4-FFF2-40B4-BE49-F238E27FC236}">
                <a16:creationId xmlns="" xmlns:a16="http://schemas.microsoft.com/office/drawing/2014/main" id="{2C06D81E-6424-40CE-B363-A226499CCDFE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505460" y="940293"/>
            <a:ext cx="3570654" cy="65664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5459" y="1661004"/>
            <a:ext cx="11006455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黑体_GBK"/>
                <a:cs typeface="Times New Roman"/>
              </a:rPr>
              <a:t>阅读材料</a:t>
            </a:r>
            <a:r>
              <a:rPr lang="en-US" altLang="zh-CN" sz="360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完成练习。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 indent="722313" algn="just">
              <a:lnSpc>
                <a:spcPct val="12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仿宋_GBK"/>
                <a:cs typeface="Times New Roman"/>
              </a:rPr>
              <a:t>树是制造氧气的</a:t>
            </a:r>
            <a:r>
              <a:rPr lang="en-US" altLang="zh-CN" sz="3600">
                <a:latin typeface="NEU-BZ"/>
                <a:ea typeface="方正仿宋_GBK"/>
                <a:cs typeface="Times New Roman"/>
              </a:rPr>
              <a:t>“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工厂</a:t>
            </a:r>
            <a:r>
              <a:rPr lang="en-US" altLang="zh-CN" sz="3600">
                <a:latin typeface="NEU-BZ"/>
                <a:ea typeface="方正仿宋_GBK"/>
                <a:cs typeface="Times New Roman"/>
              </a:rPr>
              <a:t>”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。据估算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一亩树林一天大约可吸收二氧化碳</a:t>
            </a:r>
            <a:r>
              <a:rPr lang="en-US" altLang="zh-CN" sz="3600">
                <a:latin typeface="Times New Roman" pitchFamily="18" charset="0"/>
                <a:ea typeface="方正楷体_GBK"/>
                <a:cs typeface="Times New Roman" pitchFamily="18" charset="0"/>
              </a:rPr>
              <a:t>67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千克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释放氧气约</a:t>
            </a:r>
            <a:r>
              <a:rPr lang="en-US" altLang="zh-CN" sz="3600">
                <a:latin typeface="Times New Roman" pitchFamily="18" charset="0"/>
                <a:ea typeface="方正楷体_GBK"/>
                <a:cs typeface="Times New Roman" pitchFamily="18" charset="0"/>
              </a:rPr>
              <a:t>49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千克。其一年释放的氧气大约能满足</a:t>
            </a:r>
            <a:r>
              <a:rPr lang="en-US" altLang="zh-CN" sz="3600">
                <a:latin typeface="Times New Roman" pitchFamily="18" charset="0"/>
                <a:ea typeface="方正楷体_GBK"/>
                <a:cs typeface="Times New Roman" pitchFamily="18" charset="0"/>
              </a:rPr>
              <a:t>65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个人一年的需要。树还是</a:t>
            </a:r>
            <a:r>
              <a:rPr lang="en-US" altLang="zh-CN" sz="3600">
                <a:latin typeface="NEU-BZ"/>
                <a:ea typeface="方正仿宋_GBK"/>
                <a:cs typeface="Times New Roman"/>
              </a:rPr>
              <a:t>“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储水器</a:t>
            </a:r>
            <a:r>
              <a:rPr lang="en-US" altLang="zh-CN" sz="3600">
                <a:latin typeface="NEU-BZ"/>
                <a:ea typeface="方正仿宋_GBK"/>
                <a:cs typeface="Times New Roman"/>
              </a:rPr>
              <a:t>”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,</a:t>
            </a:r>
            <a:r>
              <a:rPr lang="en-US" altLang="zh-CN" sz="3600">
                <a:latin typeface="Times New Roman" pitchFamily="18" charset="0"/>
                <a:ea typeface="方正楷体_GBK"/>
                <a:cs typeface="Times New Roman" pitchFamily="18" charset="0"/>
              </a:rPr>
              <a:t>5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万亩森林就相当于一个小型水库。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NEU-HZ"/>
                <a:ea typeface="方正楷体_GBK"/>
                <a:cs typeface="Times New Roman"/>
              </a:rPr>
              <a:t>1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森林被称为</a:t>
            </a:r>
            <a:r>
              <a:rPr lang="en-US" altLang="zh-CN" sz="360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地球之肺</a:t>
            </a:r>
            <a:r>
              <a:rPr lang="en-US" altLang="zh-CN" sz="3600">
                <a:latin typeface="NEU-BZ"/>
                <a:ea typeface="方正楷体_GBK"/>
                <a:cs typeface="Times New Roman"/>
              </a:rPr>
              <a:t>”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这是根据树的什么作用来说的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?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请圈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出来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。</a:t>
            </a:r>
            <a:endParaRPr lang="zh-CN" altLang="en-US" sz="3600"/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xmlns="" id="{79264D76-B83B-EF12-1E1E-9C2B62B8E5BA}"/>
              </a:ext>
            </a:extLst>
          </p:cNvPr>
          <p:cNvSpPr/>
          <p:nvPr/>
        </p:nvSpPr>
        <p:spPr>
          <a:xfrm>
            <a:off x="2231472" y="2287804"/>
            <a:ext cx="1967549" cy="732121"/>
          </a:xfrm>
          <a:prstGeom prst="ellipse">
            <a:avLst/>
          </a:prstGeom>
          <a:noFill/>
          <a:ln w="19050">
            <a:solidFill>
              <a:srgbClr val="E725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359082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05458" y="975204"/>
            <a:ext cx="11006455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600" smtClean="0">
                <a:latin typeface="NEU-HZ"/>
                <a:ea typeface="方正楷体_GBK"/>
                <a:cs typeface="Times New Roman"/>
              </a:rPr>
              <a:t>2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材料中介绍了树木有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       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、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两个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作用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。</a:t>
            </a:r>
            <a:endParaRPr lang="zh-CN" altLang="en-US" sz="3600"/>
          </a:p>
        </p:txBody>
      </p:sp>
      <p:sp>
        <p:nvSpPr>
          <p:cNvPr id="3" name="矩形 2"/>
          <p:cNvSpPr/>
          <p:nvPr/>
        </p:nvSpPr>
        <p:spPr>
          <a:xfrm>
            <a:off x="5657852" y="1048434"/>
            <a:ext cx="2031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制造氧气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9007096" y="1048433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储水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646889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05458" y="975204"/>
            <a:ext cx="11006455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600" smtClean="0">
                <a:latin typeface="NEU-HZ"/>
                <a:ea typeface="方正楷体_GBK"/>
                <a:cs typeface="Times New Roman"/>
              </a:rPr>
              <a:t>3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我们不仅要植树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还要保护树木。下列做法不恰当的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是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(            )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。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NEU-HZ"/>
                <a:ea typeface="方正楷体_GBK"/>
                <a:cs typeface="Times New Roman"/>
              </a:rPr>
              <a:t>A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小明经常用一次性筷子吃饭。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endParaRPr lang="en-US" altLang="zh-CN" sz="3600" smtClean="0">
              <a:latin typeface="Calibri"/>
              <a:ea typeface="方正楷体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NEU-HZ"/>
                <a:ea typeface="方正楷体_GBK"/>
                <a:cs typeface="Times New Roman"/>
              </a:rPr>
              <a:t>B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小林在练字本的反面算数学题。</a:t>
            </a:r>
          </a:p>
          <a:p>
            <a:pPr algn="just">
              <a:lnSpc>
                <a:spcPct val="150000"/>
              </a:lnSpc>
            </a:pPr>
            <a:r>
              <a:rPr lang="en-US" altLang="zh-CN" sz="3600">
                <a:latin typeface="NEU-HZ"/>
                <a:ea typeface="方正楷体_GBK"/>
                <a:cs typeface="Times New Roman"/>
              </a:rPr>
              <a:t>C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小甜给同学送电子贺卡。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	</a:t>
            </a:r>
            <a:endParaRPr lang="en-US" altLang="zh-CN" sz="3600" smtClean="0">
              <a:latin typeface="Calibri"/>
              <a:ea typeface="方正楷体_GBK"/>
              <a:cs typeface="Times New Roman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3600">
                <a:latin typeface="NEU-HZ"/>
                <a:ea typeface="方正楷体_GBK"/>
                <a:cs typeface="Times New Roman"/>
              </a:rPr>
              <a:t>D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小丽把铅笔用到很短再换新的。</a:t>
            </a:r>
            <a:endParaRPr lang="zh-CN" altLang="en-US" sz="3600"/>
          </a:p>
        </p:txBody>
      </p:sp>
      <p:sp>
        <p:nvSpPr>
          <p:cNvPr id="3" name="矩形 2"/>
          <p:cNvSpPr/>
          <p:nvPr/>
        </p:nvSpPr>
        <p:spPr>
          <a:xfrm>
            <a:off x="1630798" y="2022993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E72582"/>
                </a:solidFill>
                <a:latin typeface="NEU-HZ"/>
                <a:ea typeface="方正楷体_GBK"/>
                <a:cs typeface="Times New Roman"/>
              </a:rPr>
              <a:t>A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1023523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二年级语文下册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8" name="image26.jpeg">
            <a:extLst>
              <a:ext uri="{FF2B5EF4-FFF2-40B4-BE49-F238E27FC236}">
                <a16:creationId xmlns="" xmlns:a16="http://schemas.microsoft.com/office/drawing/2014/main" id="{20334F1E-E9BF-406B-9AB3-BDCA985A8AE8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615636" y="909686"/>
            <a:ext cx="3588457" cy="57856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5460" y="1535845"/>
            <a:ext cx="504109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3600">
                <a:latin typeface="Calibri"/>
                <a:ea typeface="方正黑体_GBK"/>
                <a:cs typeface="Times New Roman"/>
              </a:rPr>
              <a:t>一、读拼音</a:t>
            </a:r>
            <a:r>
              <a:rPr lang="en-US" altLang="zh-CN" sz="360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写字词。</a:t>
            </a:r>
            <a:endParaRPr lang="zh-CN" altLang="zh-CN" sz="3600">
              <a:effectLst/>
              <a:latin typeface="Calibri"/>
              <a:ea typeface="方正楷体_GBK"/>
              <a:cs typeface="Times New Roman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49219" y="2098197"/>
            <a:ext cx="11987271" cy="4279680"/>
            <a:chOff x="49219" y="2098197"/>
            <a:chExt cx="11987271" cy="4279680"/>
          </a:xfrm>
        </p:grpSpPr>
        <p:pic>
          <p:nvPicPr>
            <p:cNvPr id="1026" name="Picture 2"/>
            <p:cNvPicPr>
              <a:picLocks noChangeAspect="1" noChangeArrowheads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4196" b="53315"/>
            <a:stretch/>
          </p:blipFill>
          <p:spPr bwMode="auto">
            <a:xfrm>
              <a:off x="49219" y="2098197"/>
              <a:ext cx="11987271" cy="163404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9" name="Picture 2"/>
            <p:cNvPicPr>
              <a:picLocks noChangeAspect="1" noChangeArrowheads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5804" b="53315"/>
            <a:stretch/>
          </p:blipFill>
          <p:spPr bwMode="auto">
            <a:xfrm>
              <a:off x="185014" y="3735709"/>
              <a:ext cx="1983235" cy="163404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0" name="Picture 2"/>
            <p:cNvPicPr>
              <a:picLocks noChangeAspect="1" noChangeArrowheads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56015" r="72322"/>
            <a:stretch/>
          </p:blipFill>
          <p:spPr bwMode="auto">
            <a:xfrm>
              <a:off x="2352935" y="3774813"/>
              <a:ext cx="3866796" cy="153955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1" name="Picture 2"/>
            <p:cNvPicPr>
              <a:picLocks noChangeAspect="1" noChangeArrowheads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9642" t="74375" r="13083"/>
            <a:stretch/>
          </p:blipFill>
          <p:spPr bwMode="auto">
            <a:xfrm>
              <a:off x="364478" y="5480949"/>
              <a:ext cx="2413512" cy="896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13" name="组合 12"/>
          <p:cNvGrpSpPr/>
          <p:nvPr/>
        </p:nvGrpSpPr>
        <p:grpSpPr>
          <a:xfrm>
            <a:off x="3836480" y="2636282"/>
            <a:ext cx="2092662" cy="1090390"/>
            <a:chOff x="1987734" y="1843323"/>
            <a:chExt cx="2092662" cy="1090390"/>
          </a:xfrm>
        </p:grpSpPr>
        <p:pic>
          <p:nvPicPr>
            <p:cNvPr id="14" name="图片 13">
              <a:extLst>
                <a:ext uri="{FF2B5EF4-FFF2-40B4-BE49-F238E27FC236}">
                  <a16:creationId xmlns:a16="http://schemas.microsoft.com/office/drawing/2014/main" xmlns="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15" name="图片 14">
              <a:extLst>
                <a:ext uri="{FF2B5EF4-FFF2-40B4-BE49-F238E27FC236}">
                  <a16:creationId xmlns:a16="http://schemas.microsoft.com/office/drawing/2014/main" xmlns="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16" name="表格 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75944910"/>
              </p:ext>
            </p:extLst>
          </p:nvPr>
        </p:nvGraphicFramePr>
        <p:xfrm>
          <a:off x="3863973" y="2686334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03462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植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树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pic>
        <p:nvPicPr>
          <p:cNvPr id="17" name="图片 16">
            <a:extLst>
              <a:ext uri="{FF2B5EF4-FFF2-40B4-BE49-F238E27FC236}">
                <a16:creationId xmlns:a16="http://schemas.microsoft.com/office/drawing/2014/main" xmlns="" id="{EAE11FF2-D498-47A0-9620-7D74A73B6E71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6422" t="5749" r="8370" b="5426"/>
          <a:stretch/>
        </p:blipFill>
        <p:spPr>
          <a:xfrm>
            <a:off x="10008124" y="2637674"/>
            <a:ext cx="1077362" cy="1088889"/>
          </a:xfrm>
          <a:prstGeom prst="rect">
            <a:avLst/>
          </a:prstGeom>
        </p:spPr>
      </p:pic>
      <p:graphicFrame>
        <p:nvGraphicFramePr>
          <p:cNvPr id="18" name="表格 17">
            <a:extLst>
              <a:ext uri="{FF2B5EF4-FFF2-40B4-BE49-F238E27FC236}">
                <a16:creationId xmlns:a16="http://schemas.microsoft.com/office/drawing/2014/main" xmlns="" id="{260EE6AF-653E-48C3-B2A2-42DF05BA262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7408619"/>
              </p:ext>
            </p:extLst>
          </p:nvPr>
        </p:nvGraphicFramePr>
        <p:xfrm>
          <a:off x="10035617" y="2686225"/>
          <a:ext cx="1034628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995013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altLang="en-US" sz="5400" smtClean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邓</a:t>
                      </a:r>
                      <a:endParaRPr lang="zh-CN" sz="5400">
                        <a:solidFill>
                          <a:srgbClr val="E72582"/>
                        </a:solidFill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pSp>
        <p:nvGrpSpPr>
          <p:cNvPr id="19" name="组合 18"/>
          <p:cNvGrpSpPr/>
          <p:nvPr/>
        </p:nvGrpSpPr>
        <p:grpSpPr>
          <a:xfrm>
            <a:off x="168828" y="4296458"/>
            <a:ext cx="2092662" cy="1090390"/>
            <a:chOff x="1987734" y="1843323"/>
            <a:chExt cx="2092662" cy="1090390"/>
          </a:xfrm>
        </p:grpSpPr>
        <p:pic>
          <p:nvPicPr>
            <p:cNvPr id="20" name="图片 19">
              <a:extLst>
                <a:ext uri="{FF2B5EF4-FFF2-40B4-BE49-F238E27FC236}">
                  <a16:creationId xmlns:a16="http://schemas.microsoft.com/office/drawing/2014/main" xmlns="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21" name="图片 20">
              <a:extLst>
                <a:ext uri="{FF2B5EF4-FFF2-40B4-BE49-F238E27FC236}">
                  <a16:creationId xmlns:a16="http://schemas.microsoft.com/office/drawing/2014/main" xmlns="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22" name="表格 2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95481580"/>
              </p:ext>
            </p:extLst>
          </p:nvPr>
        </p:nvGraphicFramePr>
        <p:xfrm>
          <a:off x="196321" y="4346510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03462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格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外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pic>
        <p:nvPicPr>
          <p:cNvPr id="30" name="Picture 2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456" t="56015" r="30358"/>
          <a:stretch/>
        </p:blipFill>
        <p:spPr bwMode="auto">
          <a:xfrm>
            <a:off x="6410126" y="3774813"/>
            <a:ext cx="5753831" cy="15395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23" name="组合 22"/>
          <p:cNvGrpSpPr/>
          <p:nvPr/>
        </p:nvGrpSpPr>
        <p:grpSpPr>
          <a:xfrm>
            <a:off x="2298617" y="4297959"/>
            <a:ext cx="4119833" cy="1090391"/>
            <a:chOff x="1913925" y="3341382"/>
            <a:chExt cx="4119833" cy="1090391"/>
          </a:xfrm>
        </p:grpSpPr>
        <p:grpSp>
          <p:nvGrpSpPr>
            <p:cNvPr id="24" name="组合 23"/>
            <p:cNvGrpSpPr/>
            <p:nvPr/>
          </p:nvGrpSpPr>
          <p:grpSpPr>
            <a:xfrm>
              <a:off x="1913925" y="3341382"/>
              <a:ext cx="3107963" cy="1090391"/>
              <a:chOff x="2298735" y="2693682"/>
              <a:chExt cx="3107963" cy="1090391"/>
            </a:xfrm>
          </p:grpSpPr>
          <p:grpSp>
            <p:nvGrpSpPr>
              <p:cNvPr id="26" name="组合 25"/>
              <p:cNvGrpSpPr/>
              <p:nvPr/>
            </p:nvGrpSpPr>
            <p:grpSpPr>
              <a:xfrm>
                <a:off x="2298735" y="2693683"/>
                <a:ext cx="2092662" cy="1090390"/>
                <a:chOff x="1987734" y="1843323"/>
                <a:chExt cx="2092662" cy="1090390"/>
              </a:xfrm>
            </p:grpSpPr>
            <p:pic>
              <p:nvPicPr>
                <p:cNvPr id="28" name="图片 27">
                  <a:extLst>
                    <a:ext uri="{FF2B5EF4-FFF2-40B4-BE49-F238E27FC236}">
                      <a16:creationId xmlns:a16="http://schemas.microsoft.com/office/drawing/2014/main" xmlns="" id="{D4AEE76C-12F2-3161-EFBD-C5954137BFC0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6"/>
                <a:srcRect l="6422" t="5749" r="8370" b="5426"/>
                <a:stretch/>
              </p:blipFill>
              <p:spPr>
                <a:xfrm>
                  <a:off x="1987734" y="1844824"/>
                  <a:ext cx="1077362" cy="1088889"/>
                </a:xfrm>
                <a:prstGeom prst="rect">
                  <a:avLst/>
                </a:prstGeom>
              </p:spPr>
            </p:pic>
            <p:pic>
              <p:nvPicPr>
                <p:cNvPr id="29" name="图片 28">
                  <a:extLst>
                    <a:ext uri="{FF2B5EF4-FFF2-40B4-BE49-F238E27FC236}">
                      <a16:creationId xmlns:a16="http://schemas.microsoft.com/office/drawing/2014/main" xmlns="" id="{D4AEE76C-12F2-3161-EFBD-C5954137BFC0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6"/>
                <a:srcRect l="10125" t="5749" r="8370" b="5426"/>
                <a:stretch/>
              </p:blipFill>
              <p:spPr>
                <a:xfrm>
                  <a:off x="3049855" y="1843323"/>
                  <a:ext cx="1030541" cy="1088889"/>
                </a:xfrm>
                <a:prstGeom prst="rect">
                  <a:avLst/>
                </a:prstGeom>
              </p:spPr>
            </p:pic>
          </p:grpSp>
          <p:pic>
            <p:nvPicPr>
              <p:cNvPr id="27" name="图片 26">
                <a:extLst>
                  <a:ext uri="{FF2B5EF4-FFF2-40B4-BE49-F238E27FC236}">
                    <a16:creationId xmlns:a16="http://schemas.microsoft.com/office/drawing/2014/main" xmlns="" id="{D4AEE76C-12F2-3161-EFBD-C5954137BFC0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6"/>
              <a:srcRect l="10125" t="5749" r="8370" b="5426"/>
              <a:stretch/>
            </p:blipFill>
            <p:spPr>
              <a:xfrm>
                <a:off x="4376157" y="2693682"/>
                <a:ext cx="1030541" cy="1088889"/>
              </a:xfrm>
              <a:prstGeom prst="rect">
                <a:avLst/>
              </a:prstGeom>
            </p:spPr>
          </p:pic>
        </p:grpSp>
        <p:pic>
          <p:nvPicPr>
            <p:cNvPr id="25" name="图片 24">
              <a:extLst>
                <a:ext uri="{FF2B5EF4-FFF2-40B4-BE49-F238E27FC236}">
                  <a16:creationId xmlns:a16="http://schemas.microsoft.com/office/drawing/2014/main" xmlns="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l="10125" t="5749" r="8370" b="5426"/>
            <a:stretch/>
          </p:blipFill>
          <p:spPr>
            <a:xfrm>
              <a:off x="5003217" y="3342884"/>
              <a:ext cx="1030541" cy="1088889"/>
            </a:xfrm>
            <a:prstGeom prst="rect">
              <a:avLst/>
            </a:prstGeom>
          </p:spPr>
        </p:pic>
      </p:grpSp>
      <p:grpSp>
        <p:nvGrpSpPr>
          <p:cNvPr id="31" name="组合 30"/>
          <p:cNvGrpSpPr/>
          <p:nvPr/>
        </p:nvGrpSpPr>
        <p:grpSpPr>
          <a:xfrm>
            <a:off x="8882632" y="4294845"/>
            <a:ext cx="2092662" cy="1090390"/>
            <a:chOff x="1987734" y="1843323"/>
            <a:chExt cx="2092662" cy="1090390"/>
          </a:xfrm>
        </p:grpSpPr>
        <p:pic>
          <p:nvPicPr>
            <p:cNvPr id="32" name="图片 31">
              <a:extLst>
                <a:ext uri="{FF2B5EF4-FFF2-40B4-BE49-F238E27FC236}">
                  <a16:creationId xmlns:a16="http://schemas.microsoft.com/office/drawing/2014/main" xmlns="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33" name="图片 32">
              <a:extLst>
                <a:ext uri="{FF2B5EF4-FFF2-40B4-BE49-F238E27FC236}">
                  <a16:creationId xmlns:a16="http://schemas.microsoft.com/office/drawing/2014/main" xmlns="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34" name="表格 3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02506394"/>
              </p:ext>
            </p:extLst>
          </p:nvPr>
        </p:nvGraphicFramePr>
        <p:xfrm>
          <a:off x="8910125" y="4344897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03462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满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头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35" name="表格 3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25595130"/>
              </p:ext>
            </p:extLst>
          </p:nvPr>
        </p:nvGraphicFramePr>
        <p:xfrm>
          <a:off x="2308465" y="4332729"/>
          <a:ext cx="4101660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2541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02541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025415"/>
                <a:gridCol w="1025415"/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引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人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注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目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80692"/>
            <a:ext cx="10912508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黑体_GBK"/>
                <a:cs typeface="Times New Roman"/>
              </a:rPr>
              <a:t>二、下列词语搭配有误的一项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是</a:t>
            </a:r>
            <a:r>
              <a:rPr lang="en-US" altLang="zh-CN" sz="3600" smtClean="0">
                <a:latin typeface="方正黑体_GBK"/>
                <a:ea typeface="方正楷体_GBK"/>
                <a:cs typeface="Times New Roman"/>
              </a:rPr>
              <a:t>(            )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。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600">
                <a:latin typeface="NEU-BZ"/>
                <a:ea typeface="方正楷体_GBK"/>
                <a:cs typeface="Times New Roman"/>
              </a:rPr>
              <a:t>①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满意的笑容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	</a:t>
            </a:r>
            <a:r>
              <a:rPr lang="en-US" altLang="zh-CN" sz="3600" smtClean="0">
                <a:latin typeface="NEU-BZ"/>
                <a:ea typeface="方正楷体_GBK"/>
                <a:cs typeface="Times New Roman"/>
              </a:rPr>
              <a:t>②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美丽的风景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endParaRPr lang="en-US" altLang="zh-CN" sz="3600" smtClean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600" smtClean="0">
                <a:latin typeface="NEU-BZ"/>
                <a:ea typeface="方正楷体_GBK"/>
                <a:cs typeface="Times New Roman"/>
              </a:rPr>
              <a:t>③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笔直地站着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	</a:t>
            </a:r>
            <a:r>
              <a:rPr lang="en-US" altLang="zh-CN" sz="3600" smtClean="0">
                <a:latin typeface="NEU-BZ"/>
                <a:ea typeface="方正楷体_GBK"/>
                <a:cs typeface="Times New Roman"/>
              </a:rPr>
              <a:t>④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难忘的寻找</a:t>
            </a:r>
            <a:endParaRPr lang="zh-CN" altLang="zh-CN" sz="360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601634" y="1289066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④</a:t>
            </a:r>
            <a:endParaRPr lang="zh-CN" altLang="en-US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50018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24998"/>
            <a:ext cx="11006455" cy="54754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黑体_GBK"/>
                <a:cs typeface="Times New Roman"/>
              </a:rPr>
              <a:t>三、用</a:t>
            </a:r>
            <a:r>
              <a:rPr lang="en-US" altLang="zh-CN" sz="3600">
                <a:latin typeface="NEU-BZ"/>
                <a:ea typeface="方正黑体_GBK"/>
                <a:cs typeface="Times New Roman"/>
              </a:rPr>
              <a:t>“</a:t>
            </a:r>
            <a:r>
              <a:rPr lang="en-US" altLang="zh-CN" sz="3600">
                <a:latin typeface="Calibri"/>
                <a:ea typeface="NEU-BZ"/>
                <a:cs typeface="Times New Roman"/>
              </a:rPr>
              <a:t>􀳫</a:t>
            </a:r>
            <a:r>
              <a:rPr lang="en-US" altLang="zh-CN" sz="3600">
                <a:latin typeface="NEU-BZ"/>
                <a:ea typeface="方正黑体_GBK"/>
                <a:cs typeface="Times New Roman"/>
              </a:rPr>
              <a:t>”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选择合适的词语。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600">
                <a:latin typeface="NEU-HZ"/>
                <a:ea typeface="方正楷体_GBK"/>
                <a:cs typeface="Times New Roman"/>
              </a:rPr>
              <a:t>1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今天是个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(</a:t>
            </a:r>
            <a:r>
              <a:rPr lang="zh-CN" altLang="zh-CN" sz="3600" smtClean="0">
                <a:latin typeface="Calibri"/>
                <a:ea typeface="方正仿宋_GBK"/>
                <a:cs typeface="Times New Roman"/>
              </a:rPr>
              <a:t>难忘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难过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)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的日子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我见到了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(</a:t>
            </a:r>
            <a:r>
              <a:rPr lang="zh-CN" altLang="zh-CN" sz="3600" smtClean="0">
                <a:latin typeface="Calibri"/>
                <a:ea typeface="方正仿宋_GBK"/>
                <a:cs typeface="Times New Roman"/>
              </a:rPr>
              <a:t>敬爱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可爱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)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的邓爷爷。</a:t>
            </a: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600">
                <a:latin typeface="NEU-HZ"/>
                <a:ea typeface="方正楷体_GBK"/>
                <a:cs typeface="Times New Roman"/>
              </a:rPr>
              <a:t>2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弟弟很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(</a:t>
            </a:r>
            <a:r>
              <a:rPr lang="zh-CN" altLang="zh-CN" sz="3600" smtClean="0">
                <a:latin typeface="Calibri"/>
                <a:ea typeface="方正仿宋_GBK"/>
                <a:cs typeface="Times New Roman"/>
              </a:rPr>
              <a:t>乐意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满意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)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帮助别人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妈妈对他的行为非常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(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在意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 smtClean="0">
                <a:latin typeface="Calibri"/>
                <a:ea typeface="方正仿宋_GBK"/>
                <a:cs typeface="Times New Roman"/>
              </a:rPr>
              <a:t>满意</a:t>
            </a:r>
            <a:r>
              <a:rPr lang="en-US" altLang="zh-CN" sz="3600" smtClean="0">
                <a:latin typeface="方正仿宋_GBK"/>
                <a:ea typeface="方正楷体_GBK"/>
                <a:cs typeface="Times New Roman"/>
              </a:rPr>
              <a:t>)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。</a:t>
            </a:r>
            <a:endParaRPr lang="zh-CN" altLang="zh-CN" sz="360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8" name="文本框 30">
            <a:extLst>
              <a:ext uri="{FF2B5EF4-FFF2-40B4-BE49-F238E27FC236}">
                <a16:creationId xmlns:a16="http://schemas.microsoft.com/office/drawing/2014/main" xmlns="" id="{0EAB1CDB-0282-4D95-B563-8EE9A48023AE}"/>
              </a:ext>
            </a:extLst>
          </p:cNvPr>
          <p:cNvSpPr txBox="1"/>
          <p:nvPr/>
        </p:nvSpPr>
        <p:spPr>
          <a:xfrm>
            <a:off x="3347344" y="2459259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文本框 30">
            <a:extLst>
              <a:ext uri="{FF2B5EF4-FFF2-40B4-BE49-F238E27FC236}">
                <a16:creationId xmlns:a16="http://schemas.microsoft.com/office/drawing/2014/main" xmlns="" id="{0EAB1CDB-0282-4D95-B563-8EE9A48023AE}"/>
              </a:ext>
            </a:extLst>
          </p:cNvPr>
          <p:cNvSpPr txBox="1"/>
          <p:nvPr/>
        </p:nvSpPr>
        <p:spPr>
          <a:xfrm>
            <a:off x="9242827" y="2452044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文本框 30">
            <a:extLst>
              <a:ext uri="{FF2B5EF4-FFF2-40B4-BE49-F238E27FC236}">
                <a16:creationId xmlns:a16="http://schemas.microsoft.com/office/drawing/2014/main" xmlns="" id="{0EAB1CDB-0282-4D95-B563-8EE9A48023AE}"/>
              </a:ext>
            </a:extLst>
          </p:cNvPr>
          <p:cNvSpPr txBox="1"/>
          <p:nvPr/>
        </p:nvSpPr>
        <p:spPr>
          <a:xfrm>
            <a:off x="2910840" y="4608899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文本框 30">
            <a:extLst>
              <a:ext uri="{FF2B5EF4-FFF2-40B4-BE49-F238E27FC236}">
                <a16:creationId xmlns:a16="http://schemas.microsoft.com/office/drawing/2014/main" xmlns="" id="{0EAB1CDB-0282-4D95-B563-8EE9A48023AE}"/>
              </a:ext>
            </a:extLst>
          </p:cNvPr>
          <p:cNvSpPr txBox="1"/>
          <p:nvPr/>
        </p:nvSpPr>
        <p:spPr>
          <a:xfrm>
            <a:off x="2533856" y="5723825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015956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73995"/>
            <a:ext cx="11006455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黑体_GBK"/>
                <a:cs typeface="Times New Roman"/>
              </a:rPr>
              <a:t>四、把下面的词语补充完整</a:t>
            </a:r>
            <a:r>
              <a:rPr lang="en-US" altLang="zh-CN" sz="360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并选词填空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填序号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。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NEU-BZ"/>
                <a:ea typeface="方正楷体_GBK"/>
                <a:cs typeface="Times New Roman"/>
              </a:rPr>
              <a:t>①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碧空</a:t>
            </a:r>
            <a:r>
              <a:rPr lang="en-US" altLang="zh-CN" sz="3600" smtClean="0">
                <a:latin typeface="方正仿宋_GBK"/>
                <a:ea typeface="方正楷体_GBK"/>
                <a:cs typeface="Times New Roman"/>
              </a:rPr>
              <a:t>(    )(    )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		</a:t>
            </a:r>
            <a:r>
              <a:rPr lang="en-US" altLang="zh-CN" sz="3600" smtClean="0">
                <a:latin typeface="NEU-BZ"/>
                <a:ea typeface="方正楷体_GBK"/>
                <a:cs typeface="Times New Roman"/>
              </a:rPr>
              <a:t>②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万里</a:t>
            </a:r>
            <a:r>
              <a:rPr lang="en-US" altLang="zh-CN" sz="3600" smtClean="0">
                <a:latin typeface="方正仿宋_GBK"/>
                <a:ea typeface="方正楷体_GBK"/>
                <a:cs typeface="Times New Roman"/>
              </a:rPr>
              <a:t>(    )(    )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 </a:t>
            </a:r>
            <a:endParaRPr lang="en-US" altLang="zh-CN" sz="3600" smtClean="0">
              <a:latin typeface="Calibri"/>
              <a:ea typeface="方正仿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smtClean="0">
                <a:latin typeface="NEU-BZ"/>
                <a:ea typeface="方正楷体_GBK"/>
                <a:cs typeface="Times New Roman"/>
              </a:rPr>
              <a:t>③</a:t>
            </a:r>
            <a:r>
              <a:rPr lang="en-US" altLang="zh-CN" sz="3600" smtClean="0">
                <a:latin typeface="方正仿宋_GBK"/>
                <a:ea typeface="方正楷体_GBK"/>
                <a:cs typeface="Times New Roman"/>
              </a:rPr>
              <a:t>(    )(    )</a:t>
            </a:r>
            <a:r>
              <a:rPr lang="zh-CN" altLang="zh-CN" sz="3600" smtClean="0">
                <a:latin typeface="Calibri"/>
                <a:ea typeface="方正仿宋_GBK"/>
                <a:cs typeface="Times New Roman"/>
              </a:rPr>
              <a:t>勃勃</a:t>
            </a:r>
            <a:r>
              <a:rPr lang="en-US" altLang="zh-CN" sz="3600" smtClean="0">
                <a:latin typeface="Calibri"/>
                <a:ea typeface="方正仿宋_GBK"/>
                <a:cs typeface="Times New Roman"/>
              </a:rPr>
              <a:t>		</a:t>
            </a:r>
            <a:r>
              <a:rPr lang="en-US" altLang="zh-CN" sz="3600" smtClean="0">
                <a:latin typeface="NEU-BZ"/>
                <a:ea typeface="方正楷体_GBK"/>
                <a:cs typeface="Times New Roman"/>
              </a:rPr>
              <a:t>④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引</a:t>
            </a:r>
            <a:r>
              <a:rPr lang="en-US" altLang="zh-CN" sz="3600" smtClean="0">
                <a:latin typeface="方正仿宋_GBK"/>
                <a:ea typeface="方正楷体_GBK"/>
                <a:cs typeface="Times New Roman"/>
              </a:rPr>
              <a:t>(    )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注</a:t>
            </a:r>
            <a:r>
              <a:rPr lang="en-US" altLang="zh-CN" sz="3600" smtClean="0">
                <a:latin typeface="方正仿宋_GBK"/>
                <a:ea typeface="方正楷体_GBK"/>
                <a:cs typeface="Times New Roman"/>
              </a:rPr>
              <a:t>(    )</a:t>
            </a:r>
            <a:endParaRPr lang="en-US" altLang="zh-CN" sz="3600" smtClean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smtClean="0">
                <a:latin typeface="NEU-BZ"/>
                <a:ea typeface="方正楷体_GBK"/>
                <a:cs typeface="Times New Roman"/>
              </a:rPr>
              <a:t>⑤</a:t>
            </a:r>
            <a:r>
              <a:rPr lang="en-US" altLang="zh-CN" sz="3600" smtClean="0">
                <a:latin typeface="方正仿宋_GBK"/>
                <a:ea typeface="方正楷体_GBK"/>
                <a:cs typeface="Times New Roman"/>
              </a:rPr>
              <a:t>(    )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颜</a:t>
            </a:r>
            <a:r>
              <a:rPr lang="en-US" altLang="zh-CN" sz="3600" smtClean="0">
                <a:latin typeface="方正仿宋_GBK"/>
                <a:ea typeface="方正楷体_GBK"/>
                <a:cs typeface="Times New Roman"/>
              </a:rPr>
              <a:t>(    )</a:t>
            </a:r>
            <a:r>
              <a:rPr lang="zh-CN" altLang="zh-CN" sz="3600" smtClean="0">
                <a:latin typeface="Calibri"/>
                <a:ea typeface="方正仿宋_GBK"/>
                <a:cs typeface="Times New Roman"/>
              </a:rPr>
              <a:t>色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		</a:t>
            </a:r>
            <a:r>
              <a:rPr lang="en-US" altLang="zh-CN" sz="3600" smtClean="0">
                <a:latin typeface="NEU-BZ"/>
                <a:ea typeface="方正楷体_GBK"/>
                <a:cs typeface="Times New Roman"/>
              </a:rPr>
              <a:t>⑥</a:t>
            </a:r>
            <a:r>
              <a:rPr lang="en-US" altLang="zh-CN" sz="3600" smtClean="0">
                <a:latin typeface="方正仿宋_GBK"/>
                <a:ea typeface="方正楷体_GBK"/>
                <a:cs typeface="Times New Roman"/>
              </a:rPr>
              <a:t>(    )(    )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咚咚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NEU-HZ"/>
                <a:ea typeface="方正楷体_GBK"/>
                <a:cs typeface="Times New Roman"/>
              </a:rPr>
              <a:t>1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形容兴趣很浓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情绪很高的词语是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NEU-HZ"/>
                <a:ea typeface="方正楷体_GBK"/>
                <a:cs typeface="Times New Roman"/>
              </a:rPr>
              <a:t>2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和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都是表示天气晴朗的词语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像这样的四字词语我还知道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: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   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、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     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。</a:t>
            </a:r>
            <a:endParaRPr lang="zh-CN" altLang="zh-CN" sz="360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231472" y="1890645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如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3354486" y="1890645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洗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6771455" y="1880301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无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842266" y="1890645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云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321149" y="2672698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兴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416024" y="2686417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致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314255" y="2686417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人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7842266" y="2686417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目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297084" y="3551003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五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2877803" y="3442719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六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5857055" y="3551003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叮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6960586" y="3444407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叮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7767753" y="4211053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③</a:t>
            </a:r>
            <a:endParaRPr lang="zh-CN" altLang="en-US">
              <a:solidFill>
                <a:srgbClr val="E72582"/>
              </a:solidFill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246634" y="5079014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①</a:t>
            </a:r>
            <a:endParaRPr lang="zh-CN" altLang="en-US">
              <a:solidFill>
                <a:srgbClr val="E72582"/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2877802" y="5079013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②</a:t>
            </a:r>
            <a:endParaRPr lang="zh-CN" altLang="en-US">
              <a:solidFill>
                <a:srgbClr val="E72582"/>
              </a:solidFill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4282930" y="5885130"/>
            <a:ext cx="2031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风和日丽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7472934" y="5885130"/>
            <a:ext cx="2031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晴空万里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354771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73995"/>
            <a:ext cx="11006455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黑体_GBK"/>
                <a:cs typeface="Times New Roman"/>
              </a:rPr>
              <a:t>四、把下面的词语补充完整</a:t>
            </a:r>
            <a:r>
              <a:rPr lang="en-US" altLang="zh-CN" sz="360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并选词填空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填序号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。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NEU-BZ"/>
                <a:ea typeface="方正楷体_GBK"/>
                <a:cs typeface="Times New Roman"/>
              </a:rPr>
              <a:t>①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碧空</a:t>
            </a:r>
            <a:r>
              <a:rPr lang="en-US" altLang="zh-CN" sz="3600" smtClean="0">
                <a:latin typeface="方正仿宋_GBK"/>
                <a:ea typeface="方正楷体_GBK"/>
                <a:cs typeface="Times New Roman"/>
              </a:rPr>
              <a:t>(    )(    )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		</a:t>
            </a:r>
            <a:r>
              <a:rPr lang="en-US" altLang="zh-CN" sz="3600" smtClean="0">
                <a:latin typeface="NEU-BZ"/>
                <a:ea typeface="方正楷体_GBK"/>
                <a:cs typeface="Times New Roman"/>
              </a:rPr>
              <a:t>②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万里</a:t>
            </a:r>
            <a:r>
              <a:rPr lang="en-US" altLang="zh-CN" sz="3600" smtClean="0">
                <a:latin typeface="方正仿宋_GBK"/>
                <a:ea typeface="方正楷体_GBK"/>
                <a:cs typeface="Times New Roman"/>
              </a:rPr>
              <a:t>(    )(    )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 </a:t>
            </a:r>
            <a:endParaRPr lang="en-US" altLang="zh-CN" sz="3600" smtClean="0">
              <a:latin typeface="Calibri"/>
              <a:ea typeface="方正仿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smtClean="0">
                <a:latin typeface="NEU-BZ"/>
                <a:ea typeface="方正楷体_GBK"/>
                <a:cs typeface="Times New Roman"/>
              </a:rPr>
              <a:t>③</a:t>
            </a:r>
            <a:r>
              <a:rPr lang="en-US" altLang="zh-CN" sz="3600" smtClean="0">
                <a:latin typeface="方正仿宋_GBK"/>
                <a:ea typeface="方正楷体_GBK"/>
                <a:cs typeface="Times New Roman"/>
              </a:rPr>
              <a:t>(    )(    )</a:t>
            </a:r>
            <a:r>
              <a:rPr lang="zh-CN" altLang="zh-CN" sz="3600" smtClean="0">
                <a:latin typeface="Calibri"/>
                <a:ea typeface="方正仿宋_GBK"/>
                <a:cs typeface="Times New Roman"/>
              </a:rPr>
              <a:t>勃勃</a:t>
            </a:r>
            <a:r>
              <a:rPr lang="en-US" altLang="zh-CN" sz="3600" smtClean="0">
                <a:latin typeface="Calibri"/>
                <a:ea typeface="方正仿宋_GBK"/>
                <a:cs typeface="Times New Roman"/>
              </a:rPr>
              <a:t>		</a:t>
            </a:r>
            <a:r>
              <a:rPr lang="en-US" altLang="zh-CN" sz="3600" smtClean="0">
                <a:latin typeface="NEU-BZ"/>
                <a:ea typeface="方正楷体_GBK"/>
                <a:cs typeface="Times New Roman"/>
              </a:rPr>
              <a:t>④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引</a:t>
            </a:r>
            <a:r>
              <a:rPr lang="en-US" altLang="zh-CN" sz="3600" smtClean="0">
                <a:latin typeface="方正仿宋_GBK"/>
                <a:ea typeface="方正楷体_GBK"/>
                <a:cs typeface="Times New Roman"/>
              </a:rPr>
              <a:t>(    )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注</a:t>
            </a:r>
            <a:r>
              <a:rPr lang="en-US" altLang="zh-CN" sz="3600" smtClean="0">
                <a:latin typeface="方正仿宋_GBK"/>
                <a:ea typeface="方正楷体_GBK"/>
                <a:cs typeface="Times New Roman"/>
              </a:rPr>
              <a:t>(    )</a:t>
            </a:r>
            <a:endParaRPr lang="en-US" altLang="zh-CN" sz="3600" smtClean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smtClean="0">
                <a:latin typeface="NEU-BZ"/>
                <a:ea typeface="方正楷体_GBK"/>
                <a:cs typeface="Times New Roman"/>
              </a:rPr>
              <a:t>⑤</a:t>
            </a:r>
            <a:r>
              <a:rPr lang="en-US" altLang="zh-CN" sz="3600" smtClean="0">
                <a:latin typeface="方正仿宋_GBK"/>
                <a:ea typeface="方正楷体_GBK"/>
                <a:cs typeface="Times New Roman"/>
              </a:rPr>
              <a:t>(    )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颜</a:t>
            </a:r>
            <a:r>
              <a:rPr lang="en-US" altLang="zh-CN" sz="3600" smtClean="0">
                <a:latin typeface="方正仿宋_GBK"/>
                <a:ea typeface="方正楷体_GBK"/>
                <a:cs typeface="Times New Roman"/>
              </a:rPr>
              <a:t>(    )</a:t>
            </a:r>
            <a:r>
              <a:rPr lang="zh-CN" altLang="zh-CN" sz="3600" smtClean="0">
                <a:latin typeface="Calibri"/>
                <a:ea typeface="方正仿宋_GBK"/>
                <a:cs typeface="Times New Roman"/>
              </a:rPr>
              <a:t>色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		</a:t>
            </a:r>
            <a:r>
              <a:rPr lang="en-US" altLang="zh-CN" sz="3600" smtClean="0">
                <a:latin typeface="NEU-BZ"/>
                <a:ea typeface="方正楷体_GBK"/>
                <a:cs typeface="Times New Roman"/>
              </a:rPr>
              <a:t>⑥</a:t>
            </a:r>
            <a:r>
              <a:rPr lang="en-US" altLang="zh-CN" sz="3600" smtClean="0">
                <a:latin typeface="方正仿宋_GBK"/>
                <a:ea typeface="方正楷体_GBK"/>
                <a:cs typeface="Times New Roman"/>
              </a:rPr>
              <a:t>(    )(    )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咚咚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smtClean="0">
                <a:latin typeface="NEU-HZ"/>
                <a:ea typeface="方正楷体_GBK"/>
                <a:cs typeface="Times New Roman"/>
              </a:rPr>
              <a:t>3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公园里开满了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的花朵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其中那朵金黄色的向日葵最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。</a:t>
            </a:r>
            <a:endParaRPr lang="zh-CN" altLang="zh-CN" sz="360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231472" y="1890645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如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3354486" y="1890645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洗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6771455" y="1880301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无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842266" y="1890645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云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321149" y="2672698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兴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416024" y="2686417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致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314255" y="2686417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人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7842266" y="2686417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目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297084" y="3551003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五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2877803" y="3442719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六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5857055" y="3551003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叮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6960586" y="3444407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叮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4196698" y="4199022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⑤</a:t>
            </a:r>
            <a:endParaRPr lang="zh-CN" altLang="en-US">
              <a:solidFill>
                <a:srgbClr val="E72582"/>
              </a:solidFill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786653" y="5030887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④</a:t>
            </a:r>
            <a:endParaRPr lang="zh-CN" altLang="en-US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542927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05459" y="692646"/>
            <a:ext cx="11465962" cy="60755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8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黑体_GBK"/>
                <a:cs typeface="Times New Roman"/>
              </a:rPr>
              <a:t>五、结合图片仿写句子</a:t>
            </a:r>
            <a:r>
              <a:rPr lang="en-US" altLang="zh-CN" sz="360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再按要求写词语。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 marL="2154238" indent="720725">
              <a:lnSpc>
                <a:spcPct val="180000"/>
              </a:lnSpc>
              <a:spcAft>
                <a:spcPts val="0"/>
              </a:spcAft>
            </a:pPr>
            <a:r>
              <a:rPr lang="zh-CN" altLang="zh-CN" sz="3600" smtClean="0">
                <a:latin typeface="Calibri"/>
                <a:ea typeface="方正仿宋_GBK"/>
                <a:cs typeface="Times New Roman"/>
              </a:rPr>
              <a:t>一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棵绿油油的小柏树栽好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了</a:t>
            </a:r>
            <a:r>
              <a:rPr lang="en-US" altLang="zh-CN" sz="3600" smtClean="0">
                <a:latin typeface="方正仿宋_GBK"/>
                <a:ea typeface="方正楷体_GBK"/>
                <a:cs typeface="Times New Roman"/>
              </a:rPr>
              <a:t>,</a:t>
            </a:r>
          </a:p>
          <a:p>
            <a:pPr marL="2154238">
              <a:lnSpc>
                <a:spcPct val="180000"/>
              </a:lnSpc>
              <a:spcAft>
                <a:spcPts val="0"/>
              </a:spcAft>
            </a:pPr>
            <a:r>
              <a:rPr lang="zh-CN" altLang="zh-CN" sz="3600" smtClean="0">
                <a:latin typeface="Calibri"/>
                <a:ea typeface="方正仿宋_GBK"/>
                <a:cs typeface="Times New Roman"/>
              </a:rPr>
              <a:t>就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像战士一样笔直地站在那里。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 marL="2238375" indent="636588">
              <a:lnSpc>
                <a:spcPct val="180000"/>
              </a:lnSpc>
              <a:spcAft>
                <a:spcPts val="0"/>
              </a:spcAft>
            </a:pPr>
            <a:r>
              <a:rPr lang="en-US" altLang="zh-CN" sz="3600">
                <a:latin typeface="NEU-BZ"/>
                <a:ea typeface="方正楷体_GBK"/>
                <a:cs typeface="Times New Roman"/>
              </a:rPr>
              <a:t>①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                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就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像</a:t>
            </a:r>
            <a:endParaRPr lang="en-US" altLang="zh-CN" sz="3600" smtClean="0">
              <a:latin typeface="Calibri"/>
              <a:ea typeface="方正楷体_GBK"/>
              <a:cs typeface="Times New Roman"/>
            </a:endParaRPr>
          </a:p>
          <a:p>
            <a:pPr marL="2238375">
              <a:lnSpc>
                <a:spcPct val="180000"/>
              </a:lnSpc>
              <a:spcAft>
                <a:spcPts val="0"/>
              </a:spcAft>
            </a:pP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                                   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。</a:t>
            </a:r>
          </a:p>
          <a:p>
            <a:pPr>
              <a:lnSpc>
                <a:spcPct val="180000"/>
              </a:lnSpc>
              <a:spcAft>
                <a:spcPts val="0"/>
              </a:spcAft>
            </a:pPr>
            <a:r>
              <a:rPr lang="en-US" altLang="zh-CN" sz="3600">
                <a:latin typeface="NEU-BZ"/>
                <a:ea typeface="方正楷体_GBK"/>
                <a:cs typeface="Times New Roman"/>
              </a:rPr>
              <a:t>②</a:t>
            </a:r>
            <a:r>
              <a:rPr lang="zh-CN" altLang="zh-CN" sz="3600" spc="-150">
                <a:latin typeface="Calibri"/>
                <a:ea typeface="方正楷体_GBK"/>
                <a:cs typeface="Times New Roman"/>
              </a:rPr>
              <a:t>仿照</a:t>
            </a:r>
            <a:r>
              <a:rPr lang="en-US" altLang="zh-CN" sz="3600" spc="-15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600" spc="-150">
                <a:latin typeface="Calibri"/>
                <a:ea typeface="方正楷体_GBK"/>
                <a:cs typeface="Times New Roman"/>
              </a:rPr>
              <a:t>绿油油</a:t>
            </a:r>
            <a:r>
              <a:rPr lang="en-US" altLang="zh-CN" sz="3600" spc="-150"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600" spc="-150">
                <a:latin typeface="Calibri"/>
                <a:ea typeface="方正楷体_GBK"/>
                <a:cs typeface="Times New Roman"/>
              </a:rPr>
              <a:t>写一个表示颜色的</a:t>
            </a:r>
            <a:r>
              <a:rPr lang="en-US" altLang="zh-CN" sz="3600" spc="-150">
                <a:latin typeface="Calibri"/>
                <a:ea typeface="方正楷体_GBK"/>
                <a:cs typeface="Times New Roman"/>
              </a:rPr>
              <a:t>ABB</a:t>
            </a:r>
            <a:r>
              <a:rPr lang="zh-CN" altLang="zh-CN" sz="3600" spc="-150">
                <a:latin typeface="Calibri"/>
                <a:ea typeface="方正楷体_GBK"/>
                <a:cs typeface="Times New Roman"/>
              </a:rPr>
              <a:t>式词语</a:t>
            </a:r>
            <a:r>
              <a:rPr lang="en-US" altLang="zh-CN" sz="3600" spc="-150">
                <a:latin typeface="方正楷体_GBK"/>
                <a:ea typeface="方正楷体_GBK"/>
                <a:cs typeface="Times New Roman"/>
              </a:rPr>
              <a:t>: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。</a:t>
            </a:r>
            <a:endParaRPr lang="zh-CN" altLang="zh-CN" sz="3600">
              <a:effectLst/>
              <a:latin typeface="Calibri"/>
              <a:ea typeface="方正楷体_GBK"/>
              <a:cs typeface="Times New Roman"/>
            </a:endParaRPr>
          </a:p>
        </p:txBody>
      </p:sp>
      <p:pic>
        <p:nvPicPr>
          <p:cNvPr id="8" name="image20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1202684" y="1782006"/>
            <a:ext cx="1234373" cy="1743247"/>
          </a:xfrm>
          <a:prstGeom prst="rect">
            <a:avLst/>
          </a:prstGeom>
        </p:spPr>
      </p:pic>
      <p:pic>
        <p:nvPicPr>
          <p:cNvPr id="9" name="image21.jpeg"/>
          <p:cNvPicPr/>
          <p:nvPr/>
        </p:nvPicPr>
        <p:blipFill>
          <a:blip r:embed="rId6"/>
          <a:stretch>
            <a:fillRect/>
          </a:stretch>
        </p:blipFill>
        <p:spPr>
          <a:xfrm>
            <a:off x="1263887" y="3873339"/>
            <a:ext cx="1455245" cy="1837635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4464495" y="3789948"/>
            <a:ext cx="249299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细细的柳条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284036" y="4792156"/>
            <a:ext cx="526297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长长的头发一样随风飞舞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9570349" y="5712662"/>
            <a:ext cx="15696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白花花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725250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71994"/>
            <a:ext cx="11006455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黑体_GBK"/>
                <a:cs typeface="Times New Roman"/>
              </a:rPr>
              <a:t>六、阅读文段</a:t>
            </a:r>
            <a:r>
              <a:rPr lang="en-US" altLang="zh-CN" sz="360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完成练习。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 indent="722313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仿宋_GBK"/>
                <a:cs typeface="Times New Roman"/>
              </a:rPr>
              <a:t>一个树坑挖好了。邓爷爷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精心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小心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地挑选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了一棵茁壮的柏树苗</a:t>
            </a:r>
            <a:r>
              <a:rPr lang="en-US" altLang="zh-CN" sz="3600">
                <a:latin typeface="方正仿宋_GBK" pitchFamily="65" charset="-122"/>
                <a:ea typeface="方正仿宋_GBK" pitchFamily="65" charset="-122"/>
                <a:cs typeface="Times New Roman"/>
              </a:rPr>
              <a:t>,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细心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小心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地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移入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树</a:t>
            </a:r>
            <a:r>
              <a:rPr lang="zh-CN" altLang="zh-CN" sz="3600" smtClean="0">
                <a:latin typeface="Calibri"/>
                <a:ea typeface="方正仿宋_GBK"/>
                <a:cs typeface="Times New Roman"/>
              </a:rPr>
              <a:t>坑</a:t>
            </a:r>
            <a:r>
              <a:rPr lang="en-US" altLang="zh-CN" sz="3600" smtClean="0">
                <a:latin typeface="Calibri"/>
                <a:ea typeface="方正仿宋_GBK"/>
                <a:cs typeface="Times New Roman"/>
              </a:rPr>
              <a:t>，</a:t>
            </a:r>
            <a:r>
              <a:rPr lang="zh-CN" altLang="zh-CN" sz="3600" smtClean="0">
                <a:latin typeface="Calibri"/>
                <a:ea typeface="方正仿宋_GBK"/>
                <a:cs typeface="Times New Roman"/>
              </a:rPr>
              <a:t>又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挥锹填了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几锹土。他站到几步之外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认真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仔细</a:t>
            </a:r>
            <a:r>
              <a:rPr lang="en-US" altLang="zh-CN" sz="3600" smtClean="0">
                <a:latin typeface="方正仿宋_GBK"/>
                <a:ea typeface="方正楷体_GBK"/>
                <a:cs typeface="Times New Roman"/>
              </a:rPr>
              <a:t>)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看看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觉得不是很直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连声说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:</a:t>
            </a:r>
            <a:r>
              <a:rPr lang="en-US" altLang="zh-CN" sz="3600">
                <a:latin typeface="NEU-BZ"/>
                <a:ea typeface="方正仿宋_GBK"/>
                <a:cs typeface="Times New Roman"/>
              </a:rPr>
              <a:t>“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不行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不行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!</a:t>
            </a:r>
            <a:r>
              <a:rPr lang="en-US" altLang="zh-CN" sz="3600">
                <a:latin typeface="NEU-BZ"/>
                <a:ea typeface="方正仿宋_GBK"/>
                <a:cs typeface="Times New Roman"/>
              </a:rPr>
              <a:t>”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他又走上前把树苗扶正。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NEU-HZ"/>
                <a:ea typeface="方正楷体_GBK"/>
                <a:cs typeface="Times New Roman"/>
              </a:rPr>
              <a:t>1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用</a:t>
            </a:r>
            <a:r>
              <a:rPr lang="en-US" altLang="zh-CN" sz="3600">
                <a:latin typeface="NEU-BZ"/>
                <a:ea typeface="方正楷体_GBK"/>
                <a:cs typeface="Times New Roman"/>
              </a:rPr>
              <a:t>“</a:t>
            </a:r>
            <a:r>
              <a:rPr lang="en-US" altLang="zh-CN" sz="3600">
                <a:latin typeface="Calibri"/>
                <a:ea typeface="NEU-BZ"/>
                <a:cs typeface="Times New Roman"/>
              </a:rPr>
              <a:t>􀳫</a:t>
            </a:r>
            <a:r>
              <a:rPr lang="en-US" altLang="zh-CN" sz="3600"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在括号里选择正确的词语。从这几个词语中我感受到了邓爷爷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            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。</a:t>
            </a:r>
            <a:endParaRPr lang="zh-CN" altLang="en-US" sz="3600"/>
          </a:p>
        </p:txBody>
      </p:sp>
      <p:sp>
        <p:nvSpPr>
          <p:cNvPr id="8" name="文本框 30">
            <a:extLst>
              <a:ext uri="{FF2B5EF4-FFF2-40B4-BE49-F238E27FC236}">
                <a16:creationId xmlns:a16="http://schemas.microsoft.com/office/drawing/2014/main" xmlns="" id="{0EAB1CDB-0282-4D95-B563-8EE9A48023AE}"/>
              </a:ext>
            </a:extLst>
          </p:cNvPr>
          <p:cNvSpPr txBox="1"/>
          <p:nvPr/>
        </p:nvSpPr>
        <p:spPr>
          <a:xfrm>
            <a:off x="7077144" y="1949059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文本框 30">
            <a:extLst>
              <a:ext uri="{FF2B5EF4-FFF2-40B4-BE49-F238E27FC236}">
                <a16:creationId xmlns:a16="http://schemas.microsoft.com/office/drawing/2014/main" xmlns="" id="{0EAB1CDB-0282-4D95-B563-8EE9A48023AE}"/>
              </a:ext>
            </a:extLst>
          </p:cNvPr>
          <p:cNvSpPr txBox="1"/>
          <p:nvPr/>
        </p:nvSpPr>
        <p:spPr>
          <a:xfrm>
            <a:off x="6013031" y="2748063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文本框 30">
            <a:extLst>
              <a:ext uri="{FF2B5EF4-FFF2-40B4-BE49-F238E27FC236}">
                <a16:creationId xmlns:a16="http://schemas.microsoft.com/office/drawing/2014/main" xmlns="" id="{0EAB1CDB-0282-4D95-B563-8EE9A48023AE}"/>
              </a:ext>
            </a:extLst>
          </p:cNvPr>
          <p:cNvSpPr txBox="1"/>
          <p:nvPr/>
        </p:nvSpPr>
        <p:spPr>
          <a:xfrm>
            <a:off x="8278667" y="3596046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618672" y="5837003"/>
            <a:ext cx="295465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植树特别认真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646889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71994"/>
            <a:ext cx="11006455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黑体_GBK"/>
                <a:cs typeface="Times New Roman"/>
              </a:rPr>
              <a:t>六、阅读文段</a:t>
            </a:r>
            <a:r>
              <a:rPr lang="en-US" altLang="zh-CN" sz="360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完成练习。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 indent="722313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仿宋_GBK"/>
                <a:cs typeface="Times New Roman"/>
              </a:rPr>
              <a:t>一个树坑挖好了。邓爷爷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精心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小心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地挑选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了一棵茁壮的柏树苗</a:t>
            </a:r>
            <a:r>
              <a:rPr lang="en-US" altLang="zh-CN" sz="3600">
                <a:latin typeface="方正仿宋_GBK" pitchFamily="65" charset="-122"/>
                <a:ea typeface="方正仿宋_GBK" pitchFamily="65" charset="-122"/>
                <a:cs typeface="Times New Roman"/>
              </a:rPr>
              <a:t>,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细心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小心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地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移入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树</a:t>
            </a:r>
            <a:r>
              <a:rPr lang="zh-CN" altLang="zh-CN" sz="3600" smtClean="0">
                <a:latin typeface="Calibri"/>
                <a:ea typeface="方正仿宋_GBK"/>
                <a:cs typeface="Times New Roman"/>
              </a:rPr>
              <a:t>坑</a:t>
            </a:r>
            <a:r>
              <a:rPr lang="en-US" altLang="zh-CN" sz="3600" smtClean="0">
                <a:latin typeface="Calibri"/>
                <a:ea typeface="方正仿宋_GBK"/>
                <a:cs typeface="Times New Roman"/>
              </a:rPr>
              <a:t>，</a:t>
            </a:r>
            <a:r>
              <a:rPr lang="zh-CN" altLang="zh-CN" sz="3600" smtClean="0">
                <a:latin typeface="Calibri"/>
                <a:ea typeface="方正仿宋_GBK"/>
                <a:cs typeface="Times New Roman"/>
              </a:rPr>
              <a:t>又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挥锹填了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几锹土。他站到几步之外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认真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仔细</a:t>
            </a:r>
            <a:r>
              <a:rPr lang="en-US" altLang="zh-CN" sz="3600" smtClean="0">
                <a:latin typeface="方正仿宋_GBK"/>
                <a:ea typeface="方正楷体_GBK"/>
                <a:cs typeface="Times New Roman"/>
              </a:rPr>
              <a:t>)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看看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觉得不是很直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连声说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:</a:t>
            </a:r>
            <a:r>
              <a:rPr lang="en-US" altLang="zh-CN" sz="3600">
                <a:latin typeface="NEU-BZ"/>
                <a:ea typeface="方正仿宋_GBK"/>
                <a:cs typeface="Times New Roman"/>
              </a:rPr>
              <a:t>“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不行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不行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!</a:t>
            </a:r>
            <a:r>
              <a:rPr lang="en-US" altLang="zh-CN" sz="3600">
                <a:latin typeface="NEU-BZ"/>
                <a:ea typeface="方正仿宋_GBK"/>
                <a:cs typeface="Times New Roman"/>
              </a:rPr>
              <a:t>”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他又走上前把树苗扶正。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600" smtClean="0">
                <a:latin typeface="NEU-HZ"/>
                <a:ea typeface="方正楷体_GBK"/>
                <a:cs typeface="Times New Roman"/>
              </a:rPr>
              <a:t>2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把第二句话中邓爷爷植树时的动作用</a:t>
            </a:r>
            <a:r>
              <a:rPr lang="en-US" altLang="zh-CN" sz="3600">
                <a:latin typeface="NEU-BZ"/>
                <a:ea typeface="方正楷体_GBK"/>
                <a:cs typeface="Times New Roman"/>
              </a:rPr>
              <a:t>“○”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圈出来。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NEU-HZ"/>
                <a:ea typeface="方正楷体_GBK"/>
                <a:cs typeface="Times New Roman"/>
              </a:rPr>
              <a:t>3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选段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共有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(      )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句话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主要写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                 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。</a:t>
            </a:r>
            <a:endParaRPr lang="zh-CN" altLang="en-US" sz="3600"/>
          </a:p>
        </p:txBody>
      </p:sp>
      <p:sp>
        <p:nvSpPr>
          <p:cNvPr id="8" name="文本框 30">
            <a:extLst>
              <a:ext uri="{FF2B5EF4-FFF2-40B4-BE49-F238E27FC236}">
                <a16:creationId xmlns:a16="http://schemas.microsoft.com/office/drawing/2014/main" xmlns="" id="{0EAB1CDB-0282-4D95-B563-8EE9A48023AE}"/>
              </a:ext>
            </a:extLst>
          </p:cNvPr>
          <p:cNvSpPr txBox="1"/>
          <p:nvPr/>
        </p:nvSpPr>
        <p:spPr>
          <a:xfrm>
            <a:off x="7077144" y="1949059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文本框 30">
            <a:extLst>
              <a:ext uri="{FF2B5EF4-FFF2-40B4-BE49-F238E27FC236}">
                <a16:creationId xmlns:a16="http://schemas.microsoft.com/office/drawing/2014/main" xmlns="" id="{0EAB1CDB-0282-4D95-B563-8EE9A48023AE}"/>
              </a:ext>
            </a:extLst>
          </p:cNvPr>
          <p:cNvSpPr txBox="1"/>
          <p:nvPr/>
        </p:nvSpPr>
        <p:spPr>
          <a:xfrm>
            <a:off x="6013031" y="2748063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文本框 30">
            <a:extLst>
              <a:ext uri="{FF2B5EF4-FFF2-40B4-BE49-F238E27FC236}">
                <a16:creationId xmlns:a16="http://schemas.microsoft.com/office/drawing/2014/main" xmlns="" id="{0EAB1CDB-0282-4D95-B563-8EE9A48023AE}"/>
              </a:ext>
            </a:extLst>
          </p:cNvPr>
          <p:cNvSpPr txBox="1"/>
          <p:nvPr/>
        </p:nvSpPr>
        <p:spPr>
          <a:xfrm>
            <a:off x="8278667" y="3596046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xmlns="" id="{79264D76-B83B-EF12-1E1E-9C2B62B8E5BA}"/>
              </a:ext>
            </a:extLst>
          </p:cNvPr>
          <p:cNvSpPr/>
          <p:nvPr/>
        </p:nvSpPr>
        <p:spPr>
          <a:xfrm>
            <a:off x="9522711" y="1837058"/>
            <a:ext cx="1041015" cy="713636"/>
          </a:xfrm>
          <a:prstGeom prst="ellipse">
            <a:avLst/>
          </a:prstGeom>
          <a:noFill/>
          <a:ln w="19050">
            <a:solidFill>
              <a:srgbClr val="E725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xmlns="" id="{79264D76-B83B-EF12-1E1E-9C2B62B8E5BA}"/>
              </a:ext>
            </a:extLst>
          </p:cNvPr>
          <p:cNvSpPr/>
          <p:nvPr/>
        </p:nvSpPr>
        <p:spPr>
          <a:xfrm>
            <a:off x="7077144" y="2666998"/>
            <a:ext cx="1041015" cy="713636"/>
          </a:xfrm>
          <a:prstGeom prst="ellipse">
            <a:avLst/>
          </a:prstGeom>
          <a:noFill/>
          <a:ln w="19050">
            <a:solidFill>
              <a:srgbClr val="E725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>
            <a:extLst>
              <a:ext uri="{FF2B5EF4-FFF2-40B4-BE49-F238E27FC236}">
                <a16:creationId xmlns:a16="http://schemas.microsoft.com/office/drawing/2014/main" xmlns="" id="{79264D76-B83B-EF12-1E1E-9C2B62B8E5BA}"/>
              </a:ext>
            </a:extLst>
          </p:cNvPr>
          <p:cNvSpPr/>
          <p:nvPr/>
        </p:nvSpPr>
        <p:spPr>
          <a:xfrm>
            <a:off x="10003977" y="2750016"/>
            <a:ext cx="513345" cy="499471"/>
          </a:xfrm>
          <a:prstGeom prst="ellipse">
            <a:avLst/>
          </a:prstGeom>
          <a:noFill/>
          <a:ln w="19050">
            <a:solidFill>
              <a:srgbClr val="E725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>
            <a:extLst>
              <a:ext uri="{FF2B5EF4-FFF2-40B4-BE49-F238E27FC236}">
                <a16:creationId xmlns:a16="http://schemas.microsoft.com/office/drawing/2014/main" xmlns="" id="{79264D76-B83B-EF12-1E1E-9C2B62B8E5BA}"/>
              </a:ext>
            </a:extLst>
          </p:cNvPr>
          <p:cNvSpPr/>
          <p:nvPr/>
        </p:nvSpPr>
        <p:spPr>
          <a:xfrm>
            <a:off x="10962473" y="2750016"/>
            <a:ext cx="513345" cy="499471"/>
          </a:xfrm>
          <a:prstGeom prst="ellipse">
            <a:avLst/>
          </a:prstGeom>
          <a:noFill/>
          <a:ln w="19050">
            <a:solidFill>
              <a:srgbClr val="E725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071258" y="5993414"/>
            <a:ext cx="41870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NEU-HZ"/>
                <a:ea typeface="方正楷体_GBK"/>
                <a:cs typeface="Times New Roman"/>
              </a:rPr>
              <a:t>4</a:t>
            </a:r>
            <a:endParaRPr lang="zh-CN" altLang="en-US" sz="3600">
              <a:solidFill>
                <a:srgbClr val="E72582"/>
              </a:solidFill>
              <a:latin typeface="NEU-HZ"/>
              <a:ea typeface="方正楷体_GBK"/>
              <a:cs typeface="Times New Roman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894711" y="5861067"/>
            <a:ext cx="249299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邓爷爷植树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790346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  <p:bldP spid="6" grpId="0"/>
      <p:bldP spid="15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182</TotalTime>
  <Words>526</Words>
  <Application>Microsoft Office PowerPoint</Application>
  <PresentationFormat>自定义</PresentationFormat>
  <Paragraphs>143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33" baseType="lpstr">
      <vt:lpstr>Arial</vt:lpstr>
      <vt:lpstr>宋体</vt:lpstr>
      <vt:lpstr>NEU-HZ</vt:lpstr>
      <vt:lpstr>方正仿宋_GBK</vt:lpstr>
      <vt:lpstr>方正楷体_GBK</vt:lpstr>
      <vt:lpstr>汉仪雅酷黑 95W</vt:lpstr>
      <vt:lpstr>微软雅黑</vt:lpstr>
      <vt:lpstr>方正隶变_GBK</vt:lpstr>
      <vt:lpstr>方正黑体_GBK</vt:lpstr>
      <vt:lpstr>Calibri</vt:lpstr>
      <vt:lpstr>方正大标宋_GBK</vt:lpstr>
      <vt:lpstr>方正小标宋_GBK</vt:lpstr>
      <vt:lpstr>Wingdings</vt:lpstr>
      <vt:lpstr>楷体</vt:lpstr>
      <vt:lpstr>方正大标宋简体</vt:lpstr>
      <vt:lpstr>NEU-BZ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微软用户</cp:lastModifiedBy>
  <cp:revision>246</cp:revision>
  <dcterms:created xsi:type="dcterms:W3CDTF">2019-06-19T02:08:00Z</dcterms:created>
  <dcterms:modified xsi:type="dcterms:W3CDTF">2026-02-28T01:03:57Z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